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 id="2147483701" r:id="rId5"/>
  </p:sldMasterIdLst>
  <p:notesMasterIdLst>
    <p:notesMasterId r:id="rId39"/>
  </p:notesMasterIdLst>
  <p:sldIdLst>
    <p:sldId id="276" r:id="rId6"/>
    <p:sldId id="287" r:id="rId7"/>
    <p:sldId id="288" r:id="rId8"/>
    <p:sldId id="298" r:id="rId9"/>
    <p:sldId id="289" r:id="rId10"/>
    <p:sldId id="290" r:id="rId11"/>
    <p:sldId id="291" r:id="rId12"/>
    <p:sldId id="293" r:id="rId13"/>
    <p:sldId id="294" r:id="rId14"/>
    <p:sldId id="299" r:id="rId15"/>
    <p:sldId id="300" r:id="rId16"/>
    <p:sldId id="301" r:id="rId17"/>
    <p:sldId id="302" r:id="rId18"/>
    <p:sldId id="295" r:id="rId19"/>
    <p:sldId id="256" r:id="rId20"/>
    <p:sldId id="258" r:id="rId21"/>
    <p:sldId id="275" r:id="rId22"/>
    <p:sldId id="286" r:id="rId23"/>
    <p:sldId id="296" r:id="rId24"/>
    <p:sldId id="297" r:id="rId25"/>
    <p:sldId id="273" r:id="rId26"/>
    <p:sldId id="274" r:id="rId27"/>
    <p:sldId id="259" r:id="rId28"/>
    <p:sldId id="260" r:id="rId29"/>
    <p:sldId id="268" r:id="rId30"/>
    <p:sldId id="269" r:id="rId31"/>
    <p:sldId id="271" r:id="rId32"/>
    <p:sldId id="262" r:id="rId33"/>
    <p:sldId id="266" r:id="rId34"/>
    <p:sldId id="267" r:id="rId35"/>
    <p:sldId id="263" r:id="rId36"/>
    <p:sldId id="272" r:id="rId37"/>
    <p:sldId id="28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 d="100"/>
          <a:sy n="10" d="100"/>
        </p:scale>
        <p:origin x="-1278" y="-288"/>
      </p:cViewPr>
      <p:guideLst>
        <p:guide orient="horz" pos="2160"/>
        <p:guide pos="2880"/>
      </p:guideLst>
    </p:cSldViewPr>
  </p:slideViewPr>
  <p:notesTextViewPr>
    <p:cViewPr>
      <p:scale>
        <a:sx n="1" d="1"/>
        <a:sy n="1" d="1"/>
      </p:scale>
      <p:origin x="0" y="0"/>
    </p:cViewPr>
  </p:notesTextViewPr>
  <p:sorterViewPr>
    <p:cViewPr>
      <p:scale>
        <a:sx n="30" d="100"/>
        <a:sy n="3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E72E8D-7A38-44AB-8F73-3D4702C52B60}" type="doc">
      <dgm:prSet loTypeId="urn:microsoft.com/office/officeart/2005/8/layout/cycle2" loCatId="cycle" qsTypeId="urn:microsoft.com/office/officeart/2005/8/quickstyle/simple1" qsCatId="simple" csTypeId="urn:microsoft.com/office/officeart/2005/8/colors/colorful1#1" csCatId="colorful" phldr="1"/>
      <dgm:spPr/>
      <dgm:t>
        <a:bodyPr/>
        <a:lstStyle/>
        <a:p>
          <a:endParaRPr lang="it-IT"/>
        </a:p>
      </dgm:t>
    </dgm:pt>
    <dgm:pt modelId="{88C5F3C4-60ED-4B5A-903B-65017FEBD492}">
      <dgm:prSet phldrT="[Testo]" phldr="1"/>
      <dgm:spPr>
        <a:scene3d>
          <a:camera prst="orthographicFront"/>
          <a:lightRig rig="brightRoom" dir="t"/>
        </a:scene3d>
        <a:sp3d prstMaterial="translucentPowder"/>
      </dgm:spPr>
      <dgm:t>
        <a:bodyPr/>
        <a:lstStyle/>
        <a:p>
          <a:endParaRPr lang="it-IT" dirty="0"/>
        </a:p>
      </dgm:t>
    </dgm:pt>
    <dgm:pt modelId="{8E34475D-46AA-45EB-AFF4-3E479354EFE5}" type="parTrans" cxnId="{F75CD8AB-D035-4FE8-8147-9B7DD5C4052B}">
      <dgm:prSet/>
      <dgm:spPr/>
      <dgm:t>
        <a:bodyPr/>
        <a:lstStyle/>
        <a:p>
          <a:endParaRPr lang="it-IT"/>
        </a:p>
      </dgm:t>
    </dgm:pt>
    <dgm:pt modelId="{6C314491-F762-4B0F-B9BF-091F0C2CE2C9}" type="sibTrans" cxnId="{F75CD8AB-D035-4FE8-8147-9B7DD5C4052B}">
      <dgm:prSet/>
      <dgm:spPr/>
      <dgm:t>
        <a:bodyPr/>
        <a:lstStyle/>
        <a:p>
          <a:endParaRPr lang="it-IT"/>
        </a:p>
      </dgm:t>
    </dgm:pt>
    <dgm:pt modelId="{DA2B43F0-F976-42B9-BC0B-63EC869AD8AA}">
      <dgm:prSet phldrT="[Testo]" phldr="1"/>
      <dgm:spPr>
        <a:scene3d>
          <a:camera prst="orthographicFront"/>
          <a:lightRig rig="brightRoom" dir="t"/>
        </a:scene3d>
        <a:sp3d prstMaterial="translucentPowder"/>
      </dgm:spPr>
      <dgm:t>
        <a:bodyPr/>
        <a:lstStyle/>
        <a:p>
          <a:endParaRPr lang="it-IT" dirty="0"/>
        </a:p>
      </dgm:t>
    </dgm:pt>
    <dgm:pt modelId="{C44406B5-445B-4D31-9D30-0CA3D0F44698}" type="parTrans" cxnId="{BF85635D-2877-4C95-82B9-F74D6D13FC66}">
      <dgm:prSet/>
      <dgm:spPr/>
      <dgm:t>
        <a:bodyPr/>
        <a:lstStyle/>
        <a:p>
          <a:endParaRPr lang="it-IT"/>
        </a:p>
      </dgm:t>
    </dgm:pt>
    <dgm:pt modelId="{C09654D3-71B9-41A4-B07A-20F6EBC69E03}" type="sibTrans" cxnId="{BF85635D-2877-4C95-82B9-F74D6D13FC66}">
      <dgm:prSet/>
      <dgm:spPr/>
      <dgm:t>
        <a:bodyPr/>
        <a:lstStyle/>
        <a:p>
          <a:endParaRPr lang="it-IT"/>
        </a:p>
      </dgm:t>
    </dgm:pt>
    <dgm:pt modelId="{AF022AEB-584C-4256-AFAE-81DF24CE7098}">
      <dgm:prSet phldrT="[Testo]" phldr="1"/>
      <dgm:spPr>
        <a:scene3d>
          <a:camera prst="orthographicFront"/>
          <a:lightRig rig="brightRoom" dir="t"/>
        </a:scene3d>
        <a:sp3d prstMaterial="translucentPowder"/>
      </dgm:spPr>
      <dgm:t>
        <a:bodyPr/>
        <a:lstStyle/>
        <a:p>
          <a:endParaRPr lang="it-IT"/>
        </a:p>
      </dgm:t>
    </dgm:pt>
    <dgm:pt modelId="{E6C00B9E-365B-4EBC-8D1C-25B0BB482CE6}" type="parTrans" cxnId="{9DB1AAE1-AFF3-47BA-A690-72B83E79D16F}">
      <dgm:prSet/>
      <dgm:spPr/>
      <dgm:t>
        <a:bodyPr/>
        <a:lstStyle/>
        <a:p>
          <a:endParaRPr lang="it-IT"/>
        </a:p>
      </dgm:t>
    </dgm:pt>
    <dgm:pt modelId="{71CA0635-8E81-4A43-BC2C-85C05EE0E16D}" type="sibTrans" cxnId="{9DB1AAE1-AFF3-47BA-A690-72B83E79D16F}">
      <dgm:prSet/>
      <dgm:spPr/>
      <dgm:t>
        <a:bodyPr/>
        <a:lstStyle/>
        <a:p>
          <a:endParaRPr lang="it-IT"/>
        </a:p>
      </dgm:t>
    </dgm:pt>
    <dgm:pt modelId="{92F14C99-46C6-4545-B4C9-ACCDA698BB3F}">
      <dgm:prSet phldrT="[Testo]" phldr="1"/>
      <dgm:spPr>
        <a:scene3d>
          <a:camera prst="orthographicFront"/>
          <a:lightRig rig="brightRoom" dir="t"/>
        </a:scene3d>
        <a:sp3d prstMaterial="translucentPowder"/>
      </dgm:spPr>
      <dgm:t>
        <a:bodyPr/>
        <a:lstStyle/>
        <a:p>
          <a:endParaRPr lang="it-IT" dirty="0"/>
        </a:p>
      </dgm:t>
    </dgm:pt>
    <dgm:pt modelId="{B4F2C654-FC53-4DC8-9612-2AF48DBC2B28}" type="parTrans" cxnId="{1765EB76-AAF5-4B1A-AAB4-FAAAA1D2875B}">
      <dgm:prSet/>
      <dgm:spPr/>
      <dgm:t>
        <a:bodyPr/>
        <a:lstStyle/>
        <a:p>
          <a:endParaRPr lang="it-IT"/>
        </a:p>
      </dgm:t>
    </dgm:pt>
    <dgm:pt modelId="{3A1D39A9-B7EB-4AC8-A218-377E2DE53941}" type="sibTrans" cxnId="{1765EB76-AAF5-4B1A-AAB4-FAAAA1D2875B}">
      <dgm:prSet/>
      <dgm:spPr/>
      <dgm:t>
        <a:bodyPr/>
        <a:lstStyle/>
        <a:p>
          <a:endParaRPr lang="it-IT"/>
        </a:p>
      </dgm:t>
    </dgm:pt>
    <dgm:pt modelId="{DC62C038-DDD8-4536-B764-3D22327BBD76}">
      <dgm:prSet phldrT="[Testo]" phldr="1"/>
      <dgm:spPr>
        <a:scene3d>
          <a:camera prst="orthographicFront"/>
          <a:lightRig rig="brightRoom" dir="t"/>
        </a:scene3d>
        <a:sp3d prstMaterial="translucentPowder"/>
      </dgm:spPr>
      <dgm:t>
        <a:bodyPr/>
        <a:lstStyle/>
        <a:p>
          <a:endParaRPr lang="it-IT" dirty="0"/>
        </a:p>
      </dgm:t>
    </dgm:pt>
    <dgm:pt modelId="{73609B4D-E715-4A28-8CF2-C4C180987560}" type="parTrans" cxnId="{C5746EFE-1181-42E5-B5AD-EC47BB204785}">
      <dgm:prSet/>
      <dgm:spPr/>
      <dgm:t>
        <a:bodyPr/>
        <a:lstStyle/>
        <a:p>
          <a:endParaRPr lang="it-IT"/>
        </a:p>
      </dgm:t>
    </dgm:pt>
    <dgm:pt modelId="{C614D79A-3FE8-48D1-88EF-162EC99E5813}" type="sibTrans" cxnId="{C5746EFE-1181-42E5-B5AD-EC47BB204785}">
      <dgm:prSet/>
      <dgm:spPr/>
      <dgm:t>
        <a:bodyPr/>
        <a:lstStyle/>
        <a:p>
          <a:endParaRPr lang="it-IT"/>
        </a:p>
      </dgm:t>
    </dgm:pt>
    <dgm:pt modelId="{4631922D-1893-4467-9B18-E499E405ACC4}" type="pres">
      <dgm:prSet presAssocID="{D0E72E8D-7A38-44AB-8F73-3D4702C52B60}" presName="cycle" presStyleCnt="0">
        <dgm:presLayoutVars>
          <dgm:dir/>
          <dgm:resizeHandles val="exact"/>
        </dgm:presLayoutVars>
      </dgm:prSet>
      <dgm:spPr/>
      <dgm:t>
        <a:bodyPr/>
        <a:lstStyle/>
        <a:p>
          <a:endParaRPr lang="it-IT"/>
        </a:p>
      </dgm:t>
    </dgm:pt>
    <dgm:pt modelId="{4DA3EF1C-AD52-4610-93B2-696724CC1007}" type="pres">
      <dgm:prSet presAssocID="{88C5F3C4-60ED-4B5A-903B-65017FEBD492}" presName="node" presStyleLbl="node1" presStyleIdx="0" presStyleCnt="5" custRadScaleRad="110241">
        <dgm:presLayoutVars>
          <dgm:bulletEnabled val="1"/>
        </dgm:presLayoutVars>
      </dgm:prSet>
      <dgm:spPr/>
      <dgm:t>
        <a:bodyPr/>
        <a:lstStyle/>
        <a:p>
          <a:endParaRPr lang="it-IT"/>
        </a:p>
      </dgm:t>
    </dgm:pt>
    <dgm:pt modelId="{80BDCB88-1214-41FD-82B0-F33A1F504DEB}" type="pres">
      <dgm:prSet presAssocID="{6C314491-F762-4B0F-B9BF-091F0C2CE2C9}" presName="sibTrans" presStyleLbl="sibTrans2D1" presStyleIdx="0" presStyleCnt="5"/>
      <dgm:spPr/>
      <dgm:t>
        <a:bodyPr/>
        <a:lstStyle/>
        <a:p>
          <a:endParaRPr lang="it-IT"/>
        </a:p>
      </dgm:t>
    </dgm:pt>
    <dgm:pt modelId="{D70A3E14-829F-4106-8ADF-F1993BE3AA7A}" type="pres">
      <dgm:prSet presAssocID="{6C314491-F762-4B0F-B9BF-091F0C2CE2C9}" presName="connectorText" presStyleLbl="sibTrans2D1" presStyleIdx="0" presStyleCnt="5"/>
      <dgm:spPr/>
      <dgm:t>
        <a:bodyPr/>
        <a:lstStyle/>
        <a:p>
          <a:endParaRPr lang="it-IT"/>
        </a:p>
      </dgm:t>
    </dgm:pt>
    <dgm:pt modelId="{C049017A-9CC6-4A74-89C1-3B7737C168BA}" type="pres">
      <dgm:prSet presAssocID="{DA2B43F0-F976-42B9-BC0B-63EC869AD8AA}" presName="node" presStyleLbl="node1" presStyleIdx="1" presStyleCnt="5">
        <dgm:presLayoutVars>
          <dgm:bulletEnabled val="1"/>
        </dgm:presLayoutVars>
      </dgm:prSet>
      <dgm:spPr/>
      <dgm:t>
        <a:bodyPr/>
        <a:lstStyle/>
        <a:p>
          <a:endParaRPr lang="it-IT"/>
        </a:p>
      </dgm:t>
    </dgm:pt>
    <dgm:pt modelId="{FD9AD688-D77F-4FD5-8009-77507D5AAED5}" type="pres">
      <dgm:prSet presAssocID="{C09654D3-71B9-41A4-B07A-20F6EBC69E03}" presName="sibTrans" presStyleLbl="sibTrans2D1" presStyleIdx="1" presStyleCnt="5"/>
      <dgm:spPr/>
      <dgm:t>
        <a:bodyPr/>
        <a:lstStyle/>
        <a:p>
          <a:endParaRPr lang="it-IT"/>
        </a:p>
      </dgm:t>
    </dgm:pt>
    <dgm:pt modelId="{6AB224F4-F898-4C62-9DE2-9525DE48AFB7}" type="pres">
      <dgm:prSet presAssocID="{C09654D3-71B9-41A4-B07A-20F6EBC69E03}" presName="connectorText" presStyleLbl="sibTrans2D1" presStyleIdx="1" presStyleCnt="5"/>
      <dgm:spPr/>
      <dgm:t>
        <a:bodyPr/>
        <a:lstStyle/>
        <a:p>
          <a:endParaRPr lang="it-IT"/>
        </a:p>
      </dgm:t>
    </dgm:pt>
    <dgm:pt modelId="{D515093A-C126-443A-B322-68EA3291CCAD}" type="pres">
      <dgm:prSet presAssocID="{AF022AEB-584C-4256-AFAE-81DF24CE7098}" presName="node" presStyleLbl="node1" presStyleIdx="2" presStyleCnt="5">
        <dgm:presLayoutVars>
          <dgm:bulletEnabled val="1"/>
        </dgm:presLayoutVars>
      </dgm:prSet>
      <dgm:spPr/>
      <dgm:t>
        <a:bodyPr/>
        <a:lstStyle/>
        <a:p>
          <a:endParaRPr lang="it-IT"/>
        </a:p>
      </dgm:t>
    </dgm:pt>
    <dgm:pt modelId="{08CD7B25-D3A4-4191-A5F9-F8BD63FA1E6C}" type="pres">
      <dgm:prSet presAssocID="{71CA0635-8E81-4A43-BC2C-85C05EE0E16D}" presName="sibTrans" presStyleLbl="sibTrans2D1" presStyleIdx="2" presStyleCnt="5"/>
      <dgm:spPr/>
      <dgm:t>
        <a:bodyPr/>
        <a:lstStyle/>
        <a:p>
          <a:endParaRPr lang="it-IT"/>
        </a:p>
      </dgm:t>
    </dgm:pt>
    <dgm:pt modelId="{A5521FFE-E7DD-48AB-958F-BC7166E35315}" type="pres">
      <dgm:prSet presAssocID="{71CA0635-8E81-4A43-BC2C-85C05EE0E16D}" presName="connectorText" presStyleLbl="sibTrans2D1" presStyleIdx="2" presStyleCnt="5"/>
      <dgm:spPr/>
      <dgm:t>
        <a:bodyPr/>
        <a:lstStyle/>
        <a:p>
          <a:endParaRPr lang="it-IT"/>
        </a:p>
      </dgm:t>
    </dgm:pt>
    <dgm:pt modelId="{278EDF17-CEC9-4BD9-BC4A-E001C80F81C6}" type="pres">
      <dgm:prSet presAssocID="{92F14C99-46C6-4545-B4C9-ACCDA698BB3F}" presName="node" presStyleLbl="node1" presStyleIdx="3" presStyleCnt="5">
        <dgm:presLayoutVars>
          <dgm:bulletEnabled val="1"/>
        </dgm:presLayoutVars>
      </dgm:prSet>
      <dgm:spPr/>
      <dgm:t>
        <a:bodyPr/>
        <a:lstStyle/>
        <a:p>
          <a:endParaRPr lang="it-IT"/>
        </a:p>
      </dgm:t>
    </dgm:pt>
    <dgm:pt modelId="{B1AA430C-2378-4B55-8891-FB1BA9CA5ABC}" type="pres">
      <dgm:prSet presAssocID="{3A1D39A9-B7EB-4AC8-A218-377E2DE53941}" presName="sibTrans" presStyleLbl="sibTrans2D1" presStyleIdx="3" presStyleCnt="5"/>
      <dgm:spPr/>
      <dgm:t>
        <a:bodyPr/>
        <a:lstStyle/>
        <a:p>
          <a:endParaRPr lang="it-IT"/>
        </a:p>
      </dgm:t>
    </dgm:pt>
    <dgm:pt modelId="{DF8C24B2-87C3-4E09-BE6F-F28EBAEED802}" type="pres">
      <dgm:prSet presAssocID="{3A1D39A9-B7EB-4AC8-A218-377E2DE53941}" presName="connectorText" presStyleLbl="sibTrans2D1" presStyleIdx="3" presStyleCnt="5"/>
      <dgm:spPr/>
      <dgm:t>
        <a:bodyPr/>
        <a:lstStyle/>
        <a:p>
          <a:endParaRPr lang="it-IT"/>
        </a:p>
      </dgm:t>
    </dgm:pt>
    <dgm:pt modelId="{1726D097-6C18-487E-A820-A03FE85E3B17}" type="pres">
      <dgm:prSet presAssocID="{DC62C038-DDD8-4536-B764-3D22327BBD76}" presName="node" presStyleLbl="node1" presStyleIdx="4" presStyleCnt="5">
        <dgm:presLayoutVars>
          <dgm:bulletEnabled val="1"/>
        </dgm:presLayoutVars>
      </dgm:prSet>
      <dgm:spPr/>
      <dgm:t>
        <a:bodyPr/>
        <a:lstStyle/>
        <a:p>
          <a:endParaRPr lang="it-IT"/>
        </a:p>
      </dgm:t>
    </dgm:pt>
    <dgm:pt modelId="{1BC38AE1-03A8-4D47-A03F-4549E6474CDC}" type="pres">
      <dgm:prSet presAssocID="{C614D79A-3FE8-48D1-88EF-162EC99E5813}" presName="sibTrans" presStyleLbl="sibTrans2D1" presStyleIdx="4" presStyleCnt="5"/>
      <dgm:spPr/>
      <dgm:t>
        <a:bodyPr/>
        <a:lstStyle/>
        <a:p>
          <a:endParaRPr lang="it-IT"/>
        </a:p>
      </dgm:t>
    </dgm:pt>
    <dgm:pt modelId="{2DE5FDD2-9D24-4075-A04F-3B78B2C7384A}" type="pres">
      <dgm:prSet presAssocID="{C614D79A-3FE8-48D1-88EF-162EC99E5813}" presName="connectorText" presStyleLbl="sibTrans2D1" presStyleIdx="4" presStyleCnt="5"/>
      <dgm:spPr/>
      <dgm:t>
        <a:bodyPr/>
        <a:lstStyle/>
        <a:p>
          <a:endParaRPr lang="it-IT"/>
        </a:p>
      </dgm:t>
    </dgm:pt>
  </dgm:ptLst>
  <dgm:cxnLst>
    <dgm:cxn modelId="{9CAA27F7-8156-4897-A121-F76D481D285B}" type="presOf" srcId="{88C5F3C4-60ED-4B5A-903B-65017FEBD492}" destId="{4DA3EF1C-AD52-4610-93B2-696724CC1007}" srcOrd="0" destOrd="0" presId="urn:microsoft.com/office/officeart/2005/8/layout/cycle2"/>
    <dgm:cxn modelId="{BA6D7889-71E6-44B8-B3F4-99C852D8EA51}" type="presOf" srcId="{6C314491-F762-4B0F-B9BF-091F0C2CE2C9}" destId="{D70A3E14-829F-4106-8ADF-F1993BE3AA7A}" srcOrd="1" destOrd="0" presId="urn:microsoft.com/office/officeart/2005/8/layout/cycle2"/>
    <dgm:cxn modelId="{D61643BD-55DB-4F0C-81DD-621A6FA243FC}" type="presOf" srcId="{D0E72E8D-7A38-44AB-8F73-3D4702C52B60}" destId="{4631922D-1893-4467-9B18-E499E405ACC4}" srcOrd="0" destOrd="0" presId="urn:microsoft.com/office/officeart/2005/8/layout/cycle2"/>
    <dgm:cxn modelId="{19239CF6-7E24-4F9A-884A-07FF9F262384}" type="presOf" srcId="{3A1D39A9-B7EB-4AC8-A218-377E2DE53941}" destId="{B1AA430C-2378-4B55-8891-FB1BA9CA5ABC}" srcOrd="0" destOrd="0" presId="urn:microsoft.com/office/officeart/2005/8/layout/cycle2"/>
    <dgm:cxn modelId="{2A0AB55C-A16E-4BF4-AE28-A133BDE43701}" type="presOf" srcId="{C09654D3-71B9-41A4-B07A-20F6EBC69E03}" destId="{6AB224F4-F898-4C62-9DE2-9525DE48AFB7}" srcOrd="1" destOrd="0" presId="urn:microsoft.com/office/officeart/2005/8/layout/cycle2"/>
    <dgm:cxn modelId="{07313555-7677-4D00-B665-4FE1E223CE0A}" type="presOf" srcId="{C614D79A-3FE8-48D1-88EF-162EC99E5813}" destId="{2DE5FDD2-9D24-4075-A04F-3B78B2C7384A}" srcOrd="1" destOrd="0" presId="urn:microsoft.com/office/officeart/2005/8/layout/cycle2"/>
    <dgm:cxn modelId="{8A8D1539-4601-427B-9FB6-84394B71E2C2}" type="presOf" srcId="{71CA0635-8E81-4A43-BC2C-85C05EE0E16D}" destId="{08CD7B25-D3A4-4191-A5F9-F8BD63FA1E6C}" srcOrd="0" destOrd="0" presId="urn:microsoft.com/office/officeart/2005/8/layout/cycle2"/>
    <dgm:cxn modelId="{BF85635D-2877-4C95-82B9-F74D6D13FC66}" srcId="{D0E72E8D-7A38-44AB-8F73-3D4702C52B60}" destId="{DA2B43F0-F976-42B9-BC0B-63EC869AD8AA}" srcOrd="1" destOrd="0" parTransId="{C44406B5-445B-4D31-9D30-0CA3D0F44698}" sibTransId="{C09654D3-71B9-41A4-B07A-20F6EBC69E03}"/>
    <dgm:cxn modelId="{1765EB76-AAF5-4B1A-AAB4-FAAAA1D2875B}" srcId="{D0E72E8D-7A38-44AB-8F73-3D4702C52B60}" destId="{92F14C99-46C6-4545-B4C9-ACCDA698BB3F}" srcOrd="3" destOrd="0" parTransId="{B4F2C654-FC53-4DC8-9612-2AF48DBC2B28}" sibTransId="{3A1D39A9-B7EB-4AC8-A218-377E2DE53941}"/>
    <dgm:cxn modelId="{1370F71D-7100-471B-9D4F-8BA8132D1AE7}" type="presOf" srcId="{6C314491-F762-4B0F-B9BF-091F0C2CE2C9}" destId="{80BDCB88-1214-41FD-82B0-F33A1F504DEB}" srcOrd="0" destOrd="0" presId="urn:microsoft.com/office/officeart/2005/8/layout/cycle2"/>
    <dgm:cxn modelId="{12856FCF-A7A0-43EC-9BF0-93CBAC1D69E5}" type="presOf" srcId="{71CA0635-8E81-4A43-BC2C-85C05EE0E16D}" destId="{A5521FFE-E7DD-48AB-958F-BC7166E35315}" srcOrd="1" destOrd="0" presId="urn:microsoft.com/office/officeart/2005/8/layout/cycle2"/>
    <dgm:cxn modelId="{F75CD8AB-D035-4FE8-8147-9B7DD5C4052B}" srcId="{D0E72E8D-7A38-44AB-8F73-3D4702C52B60}" destId="{88C5F3C4-60ED-4B5A-903B-65017FEBD492}" srcOrd="0" destOrd="0" parTransId="{8E34475D-46AA-45EB-AFF4-3E479354EFE5}" sibTransId="{6C314491-F762-4B0F-B9BF-091F0C2CE2C9}"/>
    <dgm:cxn modelId="{0CA829D6-702F-4745-B617-7489FE934D4D}" type="presOf" srcId="{C09654D3-71B9-41A4-B07A-20F6EBC69E03}" destId="{FD9AD688-D77F-4FD5-8009-77507D5AAED5}" srcOrd="0" destOrd="0" presId="urn:microsoft.com/office/officeart/2005/8/layout/cycle2"/>
    <dgm:cxn modelId="{A9EF4767-673A-48A2-B902-BFBE771DAC63}" type="presOf" srcId="{92F14C99-46C6-4545-B4C9-ACCDA698BB3F}" destId="{278EDF17-CEC9-4BD9-BC4A-E001C80F81C6}" srcOrd="0" destOrd="0" presId="urn:microsoft.com/office/officeart/2005/8/layout/cycle2"/>
    <dgm:cxn modelId="{CDED6A76-45BC-48F4-8D1D-09BDCEA59BCF}" type="presOf" srcId="{DC62C038-DDD8-4536-B764-3D22327BBD76}" destId="{1726D097-6C18-487E-A820-A03FE85E3B17}" srcOrd="0" destOrd="0" presId="urn:microsoft.com/office/officeart/2005/8/layout/cycle2"/>
    <dgm:cxn modelId="{56EEC4A2-1B68-4BC4-8D92-7E05C6A31904}" type="presOf" srcId="{3A1D39A9-B7EB-4AC8-A218-377E2DE53941}" destId="{DF8C24B2-87C3-4E09-BE6F-F28EBAEED802}" srcOrd="1" destOrd="0" presId="urn:microsoft.com/office/officeart/2005/8/layout/cycle2"/>
    <dgm:cxn modelId="{08A064F8-9E88-48EF-85E5-A95E49B9A315}" type="presOf" srcId="{DA2B43F0-F976-42B9-BC0B-63EC869AD8AA}" destId="{C049017A-9CC6-4A74-89C1-3B7737C168BA}" srcOrd="0" destOrd="0" presId="urn:microsoft.com/office/officeart/2005/8/layout/cycle2"/>
    <dgm:cxn modelId="{C5746EFE-1181-42E5-B5AD-EC47BB204785}" srcId="{D0E72E8D-7A38-44AB-8F73-3D4702C52B60}" destId="{DC62C038-DDD8-4536-B764-3D22327BBD76}" srcOrd="4" destOrd="0" parTransId="{73609B4D-E715-4A28-8CF2-C4C180987560}" sibTransId="{C614D79A-3FE8-48D1-88EF-162EC99E5813}"/>
    <dgm:cxn modelId="{D49F14E0-B83D-43C2-8714-AC8270DFBF61}" type="presOf" srcId="{AF022AEB-584C-4256-AFAE-81DF24CE7098}" destId="{D515093A-C126-443A-B322-68EA3291CCAD}" srcOrd="0" destOrd="0" presId="urn:microsoft.com/office/officeart/2005/8/layout/cycle2"/>
    <dgm:cxn modelId="{C6CCAEBF-67EB-45A7-A282-261ABB07560F}" type="presOf" srcId="{C614D79A-3FE8-48D1-88EF-162EC99E5813}" destId="{1BC38AE1-03A8-4D47-A03F-4549E6474CDC}" srcOrd="0" destOrd="0" presId="urn:microsoft.com/office/officeart/2005/8/layout/cycle2"/>
    <dgm:cxn modelId="{9DB1AAE1-AFF3-47BA-A690-72B83E79D16F}" srcId="{D0E72E8D-7A38-44AB-8F73-3D4702C52B60}" destId="{AF022AEB-584C-4256-AFAE-81DF24CE7098}" srcOrd="2" destOrd="0" parTransId="{E6C00B9E-365B-4EBC-8D1C-25B0BB482CE6}" sibTransId="{71CA0635-8E81-4A43-BC2C-85C05EE0E16D}"/>
    <dgm:cxn modelId="{5C33D6F2-2AEC-4197-BB87-53C6666CAD87}" type="presParOf" srcId="{4631922D-1893-4467-9B18-E499E405ACC4}" destId="{4DA3EF1C-AD52-4610-93B2-696724CC1007}" srcOrd="0" destOrd="0" presId="urn:microsoft.com/office/officeart/2005/8/layout/cycle2"/>
    <dgm:cxn modelId="{4ED091D1-9050-4DB8-8DEC-756202BD07BA}" type="presParOf" srcId="{4631922D-1893-4467-9B18-E499E405ACC4}" destId="{80BDCB88-1214-41FD-82B0-F33A1F504DEB}" srcOrd="1" destOrd="0" presId="urn:microsoft.com/office/officeart/2005/8/layout/cycle2"/>
    <dgm:cxn modelId="{7517ED72-450A-4C44-8E5E-6A678C9F2058}" type="presParOf" srcId="{80BDCB88-1214-41FD-82B0-F33A1F504DEB}" destId="{D70A3E14-829F-4106-8ADF-F1993BE3AA7A}" srcOrd="0" destOrd="0" presId="urn:microsoft.com/office/officeart/2005/8/layout/cycle2"/>
    <dgm:cxn modelId="{C61BFD3C-EFE2-4271-9C0F-535DC6D79A81}" type="presParOf" srcId="{4631922D-1893-4467-9B18-E499E405ACC4}" destId="{C049017A-9CC6-4A74-89C1-3B7737C168BA}" srcOrd="2" destOrd="0" presId="urn:microsoft.com/office/officeart/2005/8/layout/cycle2"/>
    <dgm:cxn modelId="{B06107F6-C570-422D-9AE2-3B6473DAF2D9}" type="presParOf" srcId="{4631922D-1893-4467-9B18-E499E405ACC4}" destId="{FD9AD688-D77F-4FD5-8009-77507D5AAED5}" srcOrd="3" destOrd="0" presId="urn:microsoft.com/office/officeart/2005/8/layout/cycle2"/>
    <dgm:cxn modelId="{71FC7B6B-B450-4C71-B0EC-8B86C105C315}" type="presParOf" srcId="{FD9AD688-D77F-4FD5-8009-77507D5AAED5}" destId="{6AB224F4-F898-4C62-9DE2-9525DE48AFB7}" srcOrd="0" destOrd="0" presId="urn:microsoft.com/office/officeart/2005/8/layout/cycle2"/>
    <dgm:cxn modelId="{A864085D-2199-4F75-9512-92D40CC17368}" type="presParOf" srcId="{4631922D-1893-4467-9B18-E499E405ACC4}" destId="{D515093A-C126-443A-B322-68EA3291CCAD}" srcOrd="4" destOrd="0" presId="urn:microsoft.com/office/officeart/2005/8/layout/cycle2"/>
    <dgm:cxn modelId="{1DA8CFD2-BD89-452B-9A3E-4F676517756B}" type="presParOf" srcId="{4631922D-1893-4467-9B18-E499E405ACC4}" destId="{08CD7B25-D3A4-4191-A5F9-F8BD63FA1E6C}" srcOrd="5" destOrd="0" presId="urn:microsoft.com/office/officeart/2005/8/layout/cycle2"/>
    <dgm:cxn modelId="{F5A87889-1AD1-4FFD-ACBC-EE655F5F2C01}" type="presParOf" srcId="{08CD7B25-D3A4-4191-A5F9-F8BD63FA1E6C}" destId="{A5521FFE-E7DD-48AB-958F-BC7166E35315}" srcOrd="0" destOrd="0" presId="urn:microsoft.com/office/officeart/2005/8/layout/cycle2"/>
    <dgm:cxn modelId="{D53D7B1D-BDB9-464F-90B3-C5644BBE58B3}" type="presParOf" srcId="{4631922D-1893-4467-9B18-E499E405ACC4}" destId="{278EDF17-CEC9-4BD9-BC4A-E001C80F81C6}" srcOrd="6" destOrd="0" presId="urn:microsoft.com/office/officeart/2005/8/layout/cycle2"/>
    <dgm:cxn modelId="{61A420FE-EBE6-44CF-B30A-3F4A5AB99AB5}" type="presParOf" srcId="{4631922D-1893-4467-9B18-E499E405ACC4}" destId="{B1AA430C-2378-4B55-8891-FB1BA9CA5ABC}" srcOrd="7" destOrd="0" presId="urn:microsoft.com/office/officeart/2005/8/layout/cycle2"/>
    <dgm:cxn modelId="{5FE86F2B-7291-4B82-840F-BA1CD35B5ADB}" type="presParOf" srcId="{B1AA430C-2378-4B55-8891-FB1BA9CA5ABC}" destId="{DF8C24B2-87C3-4E09-BE6F-F28EBAEED802}" srcOrd="0" destOrd="0" presId="urn:microsoft.com/office/officeart/2005/8/layout/cycle2"/>
    <dgm:cxn modelId="{585E5922-93EB-46D7-82C8-1F5D466A5B40}" type="presParOf" srcId="{4631922D-1893-4467-9B18-E499E405ACC4}" destId="{1726D097-6C18-487E-A820-A03FE85E3B17}" srcOrd="8" destOrd="0" presId="urn:microsoft.com/office/officeart/2005/8/layout/cycle2"/>
    <dgm:cxn modelId="{655B20AE-DC3C-45E9-B1DF-A6789A8F132B}" type="presParOf" srcId="{4631922D-1893-4467-9B18-E499E405ACC4}" destId="{1BC38AE1-03A8-4D47-A03F-4549E6474CDC}" srcOrd="9" destOrd="0" presId="urn:microsoft.com/office/officeart/2005/8/layout/cycle2"/>
    <dgm:cxn modelId="{74513B89-90C5-480E-91DE-6A71306A2201}" type="presParOf" srcId="{1BC38AE1-03A8-4D47-A03F-4549E6474CDC}" destId="{2DE5FDD2-9D24-4075-A04F-3B78B2C7384A}"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A3EF1C-AD52-4610-93B2-696724CC1007}">
      <dsp:nvSpPr>
        <dsp:cNvPr id="0" name=""/>
        <dsp:cNvSpPr/>
      </dsp:nvSpPr>
      <dsp:spPr>
        <a:xfrm>
          <a:off x="868418" y="0"/>
          <a:ext cx="549179" cy="54917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a:scene3d>
          <a:camera prst="orthographicFront"/>
          <a:lightRig rig="brightRoom"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it-IT" sz="1000" kern="1200" dirty="0"/>
        </a:p>
      </dsp:txBody>
      <dsp:txXfrm>
        <a:off x="868418" y="0"/>
        <a:ext cx="549179" cy="549179"/>
      </dsp:txXfrm>
    </dsp:sp>
    <dsp:sp modelId="{80BDCB88-1214-41FD-82B0-F33A1F504DEB}">
      <dsp:nvSpPr>
        <dsp:cNvPr id="0" name=""/>
        <dsp:cNvSpPr/>
      </dsp:nvSpPr>
      <dsp:spPr>
        <a:xfrm rot="2161128">
          <a:off x="1400092" y="421793"/>
          <a:ext cx="145701" cy="18534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it-IT" sz="700" kern="1200"/>
        </a:p>
      </dsp:txBody>
      <dsp:txXfrm rot="2161128">
        <a:off x="1400092" y="421793"/>
        <a:ext cx="145701" cy="185348"/>
      </dsp:txXfrm>
    </dsp:sp>
    <dsp:sp modelId="{C049017A-9CC6-4A74-89C1-3B7737C168BA}">
      <dsp:nvSpPr>
        <dsp:cNvPr id="0" name=""/>
        <dsp:cNvSpPr/>
      </dsp:nvSpPr>
      <dsp:spPr>
        <a:xfrm>
          <a:off x="1534959" y="484605"/>
          <a:ext cx="549179" cy="54917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a:scene3d>
          <a:camera prst="orthographicFront"/>
          <a:lightRig rig="brightRoom"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it-IT" sz="1000" kern="1200" dirty="0"/>
        </a:p>
      </dsp:txBody>
      <dsp:txXfrm>
        <a:off x="1534959" y="484605"/>
        <a:ext cx="549179" cy="549179"/>
      </dsp:txXfrm>
    </dsp:sp>
    <dsp:sp modelId="{FD9AD688-D77F-4FD5-8009-77507D5AAED5}">
      <dsp:nvSpPr>
        <dsp:cNvPr id="0" name=""/>
        <dsp:cNvSpPr/>
      </dsp:nvSpPr>
      <dsp:spPr>
        <a:xfrm rot="6480000">
          <a:off x="1610726" y="1054385"/>
          <a:ext cx="145596" cy="18534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it-IT" sz="700" kern="1200"/>
        </a:p>
      </dsp:txBody>
      <dsp:txXfrm rot="6480000">
        <a:off x="1610726" y="1054385"/>
        <a:ext cx="145596" cy="185348"/>
      </dsp:txXfrm>
    </dsp:sp>
    <dsp:sp modelId="{D515093A-C126-443A-B322-68EA3291CCAD}">
      <dsp:nvSpPr>
        <dsp:cNvPr id="0" name=""/>
        <dsp:cNvSpPr/>
      </dsp:nvSpPr>
      <dsp:spPr>
        <a:xfrm>
          <a:off x="1280363" y="1268172"/>
          <a:ext cx="549179" cy="54917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a:scene3d>
          <a:camera prst="orthographicFront"/>
          <a:lightRig rig="brightRoom"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it-IT" sz="1000" kern="1200"/>
        </a:p>
      </dsp:txBody>
      <dsp:txXfrm>
        <a:off x="1280363" y="1268172"/>
        <a:ext cx="549179" cy="549179"/>
      </dsp:txXfrm>
    </dsp:sp>
    <dsp:sp modelId="{08CD7B25-D3A4-4191-A5F9-F8BD63FA1E6C}">
      <dsp:nvSpPr>
        <dsp:cNvPr id="0" name=""/>
        <dsp:cNvSpPr/>
      </dsp:nvSpPr>
      <dsp:spPr>
        <a:xfrm rot="10800000">
          <a:off x="1074330" y="1450087"/>
          <a:ext cx="145596" cy="18534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it-IT" sz="700" kern="1200"/>
        </a:p>
      </dsp:txBody>
      <dsp:txXfrm rot="10800000">
        <a:off x="1074330" y="1450087"/>
        <a:ext cx="145596" cy="185348"/>
      </dsp:txXfrm>
    </dsp:sp>
    <dsp:sp modelId="{278EDF17-CEC9-4BD9-BC4A-E001C80F81C6}">
      <dsp:nvSpPr>
        <dsp:cNvPr id="0" name=""/>
        <dsp:cNvSpPr/>
      </dsp:nvSpPr>
      <dsp:spPr>
        <a:xfrm>
          <a:off x="456472" y="1268172"/>
          <a:ext cx="549179" cy="54917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a:scene3d>
          <a:camera prst="orthographicFront"/>
          <a:lightRig rig="brightRoom"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it-IT" sz="1000" kern="1200" dirty="0"/>
        </a:p>
      </dsp:txBody>
      <dsp:txXfrm>
        <a:off x="456472" y="1268172"/>
        <a:ext cx="549179" cy="549179"/>
      </dsp:txXfrm>
    </dsp:sp>
    <dsp:sp modelId="{B1AA430C-2378-4B55-8891-FB1BA9CA5ABC}">
      <dsp:nvSpPr>
        <dsp:cNvPr id="0" name=""/>
        <dsp:cNvSpPr/>
      </dsp:nvSpPr>
      <dsp:spPr>
        <a:xfrm rot="15120000">
          <a:off x="532239" y="1062223"/>
          <a:ext cx="145596" cy="18534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it-IT" sz="700" kern="1200"/>
        </a:p>
      </dsp:txBody>
      <dsp:txXfrm rot="15120000">
        <a:off x="532239" y="1062223"/>
        <a:ext cx="145596" cy="185348"/>
      </dsp:txXfrm>
    </dsp:sp>
    <dsp:sp modelId="{1726D097-6C18-487E-A820-A03FE85E3B17}">
      <dsp:nvSpPr>
        <dsp:cNvPr id="0" name=""/>
        <dsp:cNvSpPr/>
      </dsp:nvSpPr>
      <dsp:spPr>
        <a:xfrm>
          <a:off x="201876" y="484605"/>
          <a:ext cx="549179" cy="54917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a:scene3d>
          <a:camera prst="orthographicFront"/>
          <a:lightRig rig="brightRoom" dir="t"/>
        </a:scene3d>
        <a:sp3d prstMaterial="translucentPowder"/>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it-IT" sz="1000" kern="1200" dirty="0"/>
        </a:p>
      </dsp:txBody>
      <dsp:txXfrm>
        <a:off x="201876" y="484605"/>
        <a:ext cx="549179" cy="549179"/>
      </dsp:txXfrm>
    </dsp:sp>
    <dsp:sp modelId="{1BC38AE1-03A8-4D47-A03F-4549E6474CDC}">
      <dsp:nvSpPr>
        <dsp:cNvPr id="0" name=""/>
        <dsp:cNvSpPr/>
      </dsp:nvSpPr>
      <dsp:spPr>
        <a:xfrm rot="19438872">
          <a:off x="733551" y="426643"/>
          <a:ext cx="145701" cy="18534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it-IT" sz="700" kern="1200"/>
        </a:p>
      </dsp:txBody>
      <dsp:txXfrm rot="19438872">
        <a:off x="733551" y="426643"/>
        <a:ext cx="145701" cy="18534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3.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DC632-B8DA-4F77-A5F6-749B6156FF5C}" type="datetimeFigureOut">
              <a:rPr lang="it-IT" smtClean="0"/>
              <a:pPr/>
              <a:t>19/05/2015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628E50-6F59-4D68-9B88-A4684CB0C716}" type="slidenum">
              <a:rPr lang="it-IT" smtClean="0"/>
              <a:pPr/>
              <a:t>‹#›</a:t>
            </a:fld>
            <a:endParaRPr lang="it-IT"/>
          </a:p>
        </p:txBody>
      </p:sp>
    </p:spTree>
    <p:extLst>
      <p:ext uri="{BB962C8B-B14F-4D97-AF65-F5344CB8AC3E}">
        <p14:creationId xmlns:p14="http://schemas.microsoft.com/office/powerpoint/2010/main" xmlns="" val="412128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10FD71B4-3971-4DB3-98BD-40E81558BF44}" type="slidenum">
              <a:rPr lang="en-US" smtClean="0">
                <a:solidFill>
                  <a:prstClr val="black"/>
                </a:solidFill>
              </a:rPr>
              <a:pPr/>
              <a:t>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B8AAD61E-897A-4313-9485-B2A9770092F1}" type="datetimeFigureOut">
              <a:rPr lang="en-US" smtClean="0"/>
              <a:pPr/>
              <a:t>5/19/2015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13460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B8AAD61E-897A-4313-9485-B2A9770092F1}" type="datetimeFigureOut">
              <a:rPr lang="en-US" smtClean="0"/>
              <a:pPr/>
              <a:t>5/19/2015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163076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B8AAD61E-897A-4313-9485-B2A9770092F1}" type="datetimeFigureOut">
              <a:rPr lang="en-US" smtClean="0"/>
              <a:pPr/>
              <a:t>5/19/2015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385702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6C222DA-A858-4DFD-B5CC-F0BD9A2DC334}" type="datetimeFigureOut">
              <a:rPr lang="it-IT">
                <a:solidFill>
                  <a:prstClr val="black">
                    <a:tint val="75000"/>
                  </a:prstClr>
                </a:solidFill>
              </a:rPr>
              <a:pPr>
                <a:defRPr/>
              </a:pPr>
              <a:t>19/05/2015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5BCFC48-F849-48F8-AAC0-08D6E0DECB3D}"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2456163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D4F7093-AB92-49DE-916A-534A89BE7AD8}" type="datetimeFigureOut">
              <a:rPr lang="it-IT">
                <a:solidFill>
                  <a:prstClr val="black">
                    <a:tint val="75000"/>
                  </a:prstClr>
                </a:solidFill>
              </a:rPr>
              <a:pPr>
                <a:defRPr/>
              </a:pPr>
              <a:t>19/05/2015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0270CD2-2ECD-46D1-B7B2-923C7A28794F}"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352934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4EBA489-4ED4-4B8F-979E-D630C3A8575F}" type="datetimeFigureOut">
              <a:rPr lang="it-IT">
                <a:solidFill>
                  <a:prstClr val="black">
                    <a:tint val="75000"/>
                  </a:prstClr>
                </a:solidFill>
              </a:rPr>
              <a:pPr>
                <a:defRPr/>
              </a:pPr>
              <a:t>19/05/2015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D1DEEC-9C04-41DA-913B-BF808179D527}"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895457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12903BC-0EE8-4218-B6C9-EA02BB7EE721}" type="datetimeFigureOut">
              <a:rPr lang="it-IT">
                <a:solidFill>
                  <a:prstClr val="black">
                    <a:tint val="75000"/>
                  </a:prstClr>
                </a:solidFill>
              </a:rPr>
              <a:pPr>
                <a:defRPr/>
              </a:pPr>
              <a:t>19/05/2015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4ED6690-5F12-4C03-BBD5-C9D5ABA56352}"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4133731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DB9AC0-B6AE-4001-855D-57ABE9CBC41C}" type="datetimeFigureOut">
              <a:rPr lang="it-IT">
                <a:solidFill>
                  <a:prstClr val="black">
                    <a:tint val="75000"/>
                  </a:prstClr>
                </a:solidFill>
              </a:rPr>
              <a:pPr>
                <a:defRPr/>
              </a:pPr>
              <a:t>19/05/2015</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D92D84DC-DBB5-48F8-ABB8-5898917B365A}"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3031579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FA07CA5-0E18-4698-8BDF-91D5129ADFFA}" type="datetimeFigureOut">
              <a:rPr lang="it-IT">
                <a:solidFill>
                  <a:prstClr val="black">
                    <a:tint val="75000"/>
                  </a:prstClr>
                </a:solidFill>
              </a:rPr>
              <a:pPr>
                <a:defRPr/>
              </a:pPr>
              <a:t>19/05/2015</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39CBFAA-BBE8-419F-8F04-A0E750AFF077}"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2504695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386C34F-5DA0-45AA-82BD-018EFA42CF8C}" type="datetimeFigureOut">
              <a:rPr lang="it-IT">
                <a:solidFill>
                  <a:prstClr val="black">
                    <a:tint val="75000"/>
                  </a:prstClr>
                </a:solidFill>
              </a:rPr>
              <a:pPr>
                <a:defRPr/>
              </a:pPr>
              <a:t>19/05/2015</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A81D874-6AC2-490B-916C-6447D3946148}"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2100971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0730200-A096-499A-8FB4-387991398FAB}" type="datetimeFigureOut">
              <a:rPr lang="it-IT">
                <a:solidFill>
                  <a:prstClr val="black">
                    <a:tint val="75000"/>
                  </a:prstClr>
                </a:solidFill>
              </a:rPr>
              <a:pPr>
                <a:defRPr/>
              </a:pPr>
              <a:t>19/05/2015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136F80A-FEBF-40BC-8F51-3F50C17A105C}"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138066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B8AAD61E-897A-4313-9485-B2A9770092F1}" type="datetimeFigureOut">
              <a:rPr lang="en-US" smtClean="0"/>
              <a:pPr/>
              <a:t>5/19/2015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3614293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4956590-3D2E-4ECC-AFC5-59B6117A2FA9}" type="datetimeFigureOut">
              <a:rPr lang="it-IT">
                <a:solidFill>
                  <a:prstClr val="black">
                    <a:tint val="75000"/>
                  </a:prstClr>
                </a:solidFill>
              </a:rPr>
              <a:pPr>
                <a:defRPr/>
              </a:pPr>
              <a:t>19/05/2015</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B97BB1D-5E7E-4FFC-A917-53B2ECA23FEE}"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54974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AD3C8D4-5BDB-4749-B966-CD2115095116}" type="datetimeFigureOut">
              <a:rPr lang="it-IT">
                <a:solidFill>
                  <a:prstClr val="black">
                    <a:tint val="75000"/>
                  </a:prstClr>
                </a:solidFill>
              </a:rPr>
              <a:pPr>
                <a:defRPr/>
              </a:pPr>
              <a:t>19/05/2015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A6D287E-9825-407C-872A-4777D0421471}"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3790843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2863F52-D108-49D0-853C-AB0A97958305}" type="datetimeFigureOut">
              <a:rPr lang="it-IT">
                <a:solidFill>
                  <a:prstClr val="black">
                    <a:tint val="75000"/>
                  </a:prstClr>
                </a:solidFill>
              </a:rPr>
              <a:pPr>
                <a:defRPr/>
              </a:pPr>
              <a:t>19/05/2015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39384C7-47F7-458C-8EE2-B076B5986A50}"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394793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5799 w 8042"/>
              <a:gd name="T1" fmla="*/ 10000 h 10000"/>
              <a:gd name="T2" fmla="*/ 5961 w 8042"/>
              <a:gd name="T3" fmla="*/ 9880 h 10000"/>
              <a:gd name="T4" fmla="*/ 5988 w 8042"/>
              <a:gd name="T5" fmla="*/ 9820 h 10000"/>
              <a:gd name="T6" fmla="*/ 8042 w 8042"/>
              <a:gd name="T7" fmla="*/ 5260 h 10000"/>
              <a:gd name="T8" fmla="*/ 8042 w 8042"/>
              <a:gd name="T9" fmla="*/ 4721 h 10000"/>
              <a:gd name="T10" fmla="*/ 5988 w 8042"/>
              <a:gd name="T11" fmla="*/ 221 h 10000"/>
              <a:gd name="T12" fmla="*/ 5961 w 8042"/>
              <a:gd name="T13" fmla="*/ 160 h 10000"/>
              <a:gd name="T14" fmla="*/ 5799 w 8042"/>
              <a:gd name="T15" fmla="*/ 41 h 10000"/>
              <a:gd name="T16" fmla="*/ 18 w 8042"/>
              <a:gd name="T17" fmla="*/ 0 h 10000"/>
              <a:gd name="T18" fmla="*/ 0 w 8042"/>
              <a:gd name="T19" fmla="*/ 9991 h 10000"/>
              <a:gd name="T20" fmla="*/ 5799 w 8042"/>
              <a:gd name="T21" fmla="*/ 10000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5" name="Date Placeholder 3"/>
          <p:cNvSpPr>
            <a:spLocks noGrp="1"/>
          </p:cNvSpPr>
          <p:nvPr>
            <p:ph type="dt" sz="half" idx="10"/>
          </p:nvPr>
        </p:nvSpPr>
        <p:spPr/>
        <p:txBody>
          <a:bodyPr/>
          <a:lstStyle>
            <a:lvl1pPr>
              <a:defRPr/>
            </a:lvl1pPr>
          </a:lstStyle>
          <a:p>
            <a:pPr>
              <a:defRPr/>
            </a:pPr>
            <a:fld id="{F7E1B2BB-35F2-44BB-AD52-68952CD90699}" type="datetime1">
              <a:rPr lang="it-IT"/>
              <a:pPr>
                <a:defRPr/>
              </a:pPr>
              <a:t>19/05/2015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fld id="{3E745113-094B-4A17-B47F-63F6CE2F5AAA}" type="slidenum">
              <a:rPr lang="it-IT" altLang="it-IT"/>
              <a:pPr/>
              <a:t>‹#›</a:t>
            </a:fld>
            <a:endParaRPr lang="it-IT" altLang="it-IT"/>
          </a:p>
        </p:txBody>
      </p:sp>
    </p:spTree>
    <p:extLst>
      <p:ext uri="{BB962C8B-B14F-4D97-AF65-F5344CB8AC3E}">
        <p14:creationId xmlns:p14="http://schemas.microsoft.com/office/powerpoint/2010/main" xmlns="" val="510943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5201" y="624110"/>
            <a:ext cx="6589199"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190C16E4-F785-4CA4-9F4C-546AFE55AEA8}" type="datetime1">
              <a:rPr lang="it-IT"/>
              <a:pPr>
                <a:defRPr/>
              </a:pPr>
              <a:t>19/05/2015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fld id="{077A93C2-131C-438A-9D9E-36C39337C4C8}" type="slidenum">
              <a:rPr lang="it-IT" altLang="it-IT"/>
              <a:pPr/>
              <a:t>‹#›</a:t>
            </a:fld>
            <a:endParaRPr lang="it-IT" altLang="it-IT"/>
          </a:p>
        </p:txBody>
      </p:sp>
    </p:spTree>
    <p:extLst>
      <p:ext uri="{BB962C8B-B14F-4D97-AF65-F5344CB8AC3E}">
        <p14:creationId xmlns:p14="http://schemas.microsoft.com/office/powerpoint/2010/main" xmlns="" val="991092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0089B841-BDCB-48A0-AC01-8BE99D98DDB6}" type="datetime1">
              <a:rPr lang="it-IT"/>
              <a:pPr>
                <a:defRPr/>
              </a:pPr>
              <a:t>19/05/2015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fld id="{AED595FB-1248-4EBD-9AD2-634C1EF64E00}" type="slidenum">
              <a:rPr lang="it-IT" altLang="it-IT"/>
              <a:pPr/>
              <a:t>‹#›</a:t>
            </a:fld>
            <a:endParaRPr lang="it-IT" altLang="it-IT"/>
          </a:p>
        </p:txBody>
      </p:sp>
    </p:spTree>
    <p:extLst>
      <p:ext uri="{BB962C8B-B14F-4D97-AF65-F5344CB8AC3E}">
        <p14:creationId xmlns:p14="http://schemas.microsoft.com/office/powerpoint/2010/main" xmlns="" val="3650312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6" name="Date Placeholder 4"/>
          <p:cNvSpPr>
            <a:spLocks noGrp="1"/>
          </p:cNvSpPr>
          <p:nvPr>
            <p:ph type="dt" sz="half" idx="10"/>
          </p:nvPr>
        </p:nvSpPr>
        <p:spPr/>
        <p:txBody>
          <a:bodyPr/>
          <a:lstStyle>
            <a:lvl1pPr>
              <a:defRPr/>
            </a:lvl1pPr>
          </a:lstStyle>
          <a:p>
            <a:pPr>
              <a:defRPr/>
            </a:pPr>
            <a:fld id="{C283F80F-BE79-458C-BF8C-F4FCE0E34FFF}" type="datetime1">
              <a:rPr lang="it-IT"/>
              <a:pPr>
                <a:defRPr/>
              </a:pPr>
              <a:t>19/05/2015</a:t>
            </a:fld>
            <a:endParaRPr lang="it-IT"/>
          </a:p>
        </p:txBody>
      </p:sp>
      <p:sp>
        <p:nvSpPr>
          <p:cNvPr id="7" name="Footer Placeholder 5"/>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fld id="{E04D929A-6EF9-4D40-8B89-027EC74FC7D2}" type="slidenum">
              <a:rPr lang="it-IT" altLang="it-IT"/>
              <a:pPr/>
              <a:t>‹#›</a:t>
            </a:fld>
            <a:endParaRPr lang="it-IT" altLang="it-IT"/>
          </a:p>
        </p:txBody>
      </p:sp>
    </p:spTree>
    <p:extLst>
      <p:ext uri="{BB962C8B-B14F-4D97-AF65-F5344CB8AC3E}">
        <p14:creationId xmlns:p14="http://schemas.microsoft.com/office/powerpoint/2010/main" xmlns="" val="3066693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8" name="Date Placeholder 6"/>
          <p:cNvSpPr>
            <a:spLocks noGrp="1"/>
          </p:cNvSpPr>
          <p:nvPr>
            <p:ph type="dt" sz="half" idx="10"/>
          </p:nvPr>
        </p:nvSpPr>
        <p:spPr/>
        <p:txBody>
          <a:bodyPr/>
          <a:lstStyle>
            <a:lvl1pPr>
              <a:defRPr/>
            </a:lvl1pPr>
          </a:lstStyle>
          <a:p>
            <a:pPr>
              <a:defRPr/>
            </a:pPr>
            <a:fld id="{8889FBC9-57D4-40F2-9438-52ADD1BE9ECF}" type="datetime1">
              <a:rPr lang="it-IT"/>
              <a:pPr>
                <a:defRPr/>
              </a:pPr>
              <a:t>19/05/2015</a:t>
            </a:fld>
            <a:endParaRPr lang="it-IT"/>
          </a:p>
        </p:txBody>
      </p:sp>
      <p:sp>
        <p:nvSpPr>
          <p:cNvPr id="9" name="Footer Placeholder 7"/>
          <p:cNvSpPr>
            <a:spLocks noGrp="1"/>
          </p:cNvSpPr>
          <p:nvPr>
            <p:ph type="ftr" sz="quarter" idx="11"/>
          </p:nvPr>
        </p:nvSpPr>
        <p:spPr/>
        <p:txBody>
          <a:bodyPr/>
          <a:lstStyle>
            <a:lvl1pPr>
              <a:defRPr/>
            </a:lvl1pPr>
          </a:lstStyle>
          <a:p>
            <a:pPr>
              <a:defRPr/>
            </a:pPr>
            <a:endParaRPr lang="it-IT"/>
          </a:p>
        </p:txBody>
      </p:sp>
      <p:sp>
        <p:nvSpPr>
          <p:cNvPr id="11" name="Slide Number Placeholder 5"/>
          <p:cNvSpPr>
            <a:spLocks noGrp="1"/>
          </p:cNvSpPr>
          <p:nvPr>
            <p:ph type="sldNum" sz="quarter" idx="12"/>
          </p:nvPr>
        </p:nvSpPr>
        <p:spPr/>
        <p:txBody>
          <a:bodyPr/>
          <a:lstStyle>
            <a:lvl1pPr>
              <a:defRPr/>
            </a:lvl1pPr>
          </a:lstStyle>
          <a:p>
            <a:fld id="{B87C2EE8-EBFA-4760-A1DE-B3E80985DA24}" type="slidenum">
              <a:rPr lang="it-IT" altLang="it-IT"/>
              <a:pPr/>
              <a:t>‹#›</a:t>
            </a:fld>
            <a:endParaRPr lang="it-IT" altLang="it-IT"/>
          </a:p>
        </p:txBody>
      </p:sp>
    </p:spTree>
    <p:extLst>
      <p:ext uri="{BB962C8B-B14F-4D97-AF65-F5344CB8AC3E}">
        <p14:creationId xmlns:p14="http://schemas.microsoft.com/office/powerpoint/2010/main" xmlns="" val="1940121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5200" y="624110"/>
            <a:ext cx="6589200" cy="1280890"/>
          </a:xfrm>
        </p:spPr>
        <p:txBody>
          <a:bodyPr/>
          <a:lstStyle/>
          <a:p>
            <a:r>
              <a:rPr lang="it-IT" smtClean="0"/>
              <a:t>Fare clic per modificare lo stile del titolo</a:t>
            </a:r>
            <a:endParaRPr lang="en-US" dirty="0"/>
          </a:p>
        </p:txBody>
      </p:sp>
      <p:sp>
        <p:nvSpPr>
          <p:cNvPr id="4" name="Date Placeholder 2"/>
          <p:cNvSpPr>
            <a:spLocks noGrp="1"/>
          </p:cNvSpPr>
          <p:nvPr>
            <p:ph type="dt" sz="half" idx="10"/>
          </p:nvPr>
        </p:nvSpPr>
        <p:spPr/>
        <p:txBody>
          <a:bodyPr/>
          <a:lstStyle>
            <a:lvl1pPr>
              <a:defRPr/>
            </a:lvl1pPr>
          </a:lstStyle>
          <a:p>
            <a:pPr>
              <a:defRPr/>
            </a:pPr>
            <a:fld id="{4B8A26CC-90E6-4735-8523-ED221C9FF444}" type="datetime1">
              <a:rPr lang="it-IT"/>
              <a:pPr>
                <a:defRPr/>
              </a:pPr>
              <a:t>19/05/2015</a:t>
            </a:fld>
            <a:endParaRPr lang="it-IT"/>
          </a:p>
        </p:txBody>
      </p:sp>
      <p:sp>
        <p:nvSpPr>
          <p:cNvPr id="5" name="Footer Placeholder 3"/>
          <p:cNvSpPr>
            <a:spLocks noGrp="1"/>
          </p:cNvSpPr>
          <p:nvPr>
            <p:ph type="ftr" sz="quarter" idx="11"/>
          </p:nvPr>
        </p:nvSpPr>
        <p:spPr/>
        <p:txBody>
          <a:bodyPr/>
          <a:lstStyle>
            <a:lvl1pPr>
              <a:defRPr/>
            </a:lvl1pPr>
          </a:lstStyle>
          <a:p>
            <a:pPr>
              <a:defRPr/>
            </a:pPr>
            <a:endParaRPr lang="it-IT"/>
          </a:p>
        </p:txBody>
      </p:sp>
      <p:sp>
        <p:nvSpPr>
          <p:cNvPr id="6" name="Slide Number Placeholder 4"/>
          <p:cNvSpPr>
            <a:spLocks noGrp="1"/>
          </p:cNvSpPr>
          <p:nvPr>
            <p:ph type="sldNum" sz="quarter" idx="12"/>
          </p:nvPr>
        </p:nvSpPr>
        <p:spPr/>
        <p:txBody>
          <a:bodyPr/>
          <a:lstStyle>
            <a:lvl1pPr>
              <a:defRPr/>
            </a:lvl1pPr>
          </a:lstStyle>
          <a:p>
            <a:fld id="{8A683514-F554-4776-889A-0EB6F7759470}" type="slidenum">
              <a:rPr lang="it-IT" altLang="it-IT"/>
              <a:pPr/>
              <a:t>‹#›</a:t>
            </a:fld>
            <a:endParaRPr lang="it-IT" altLang="it-IT"/>
          </a:p>
        </p:txBody>
      </p:sp>
    </p:spTree>
    <p:extLst>
      <p:ext uri="{BB962C8B-B14F-4D97-AF65-F5344CB8AC3E}">
        <p14:creationId xmlns:p14="http://schemas.microsoft.com/office/powerpoint/2010/main" xmlns="" val="2820746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3" name="Date Placeholder 1"/>
          <p:cNvSpPr>
            <a:spLocks noGrp="1"/>
          </p:cNvSpPr>
          <p:nvPr>
            <p:ph type="dt" sz="half" idx="10"/>
          </p:nvPr>
        </p:nvSpPr>
        <p:spPr/>
        <p:txBody>
          <a:bodyPr/>
          <a:lstStyle>
            <a:lvl1pPr>
              <a:defRPr/>
            </a:lvl1pPr>
          </a:lstStyle>
          <a:p>
            <a:pPr>
              <a:defRPr/>
            </a:pPr>
            <a:fld id="{2271664B-4A80-4B06-8570-65519845879A}" type="datetime1">
              <a:rPr lang="it-IT"/>
              <a:pPr>
                <a:defRPr/>
              </a:pPr>
              <a:t>19/05/2015</a:t>
            </a:fld>
            <a:endParaRPr lang="it-IT"/>
          </a:p>
        </p:txBody>
      </p:sp>
      <p:sp>
        <p:nvSpPr>
          <p:cNvPr id="4" name="Footer Placeholder 2"/>
          <p:cNvSpPr>
            <a:spLocks noGrp="1"/>
          </p:cNvSpPr>
          <p:nvPr>
            <p:ph type="ftr" sz="quarter" idx="11"/>
          </p:nvPr>
        </p:nvSpPr>
        <p:spPr/>
        <p:txBody>
          <a:bodyPr/>
          <a:lstStyle>
            <a:lvl1pPr>
              <a:defRPr/>
            </a:lvl1pPr>
          </a:lstStyle>
          <a:p>
            <a:pPr>
              <a:defRPr/>
            </a:pPr>
            <a:endParaRPr lang="it-IT"/>
          </a:p>
        </p:txBody>
      </p:sp>
      <p:sp>
        <p:nvSpPr>
          <p:cNvPr id="5" name="Slide Number Placeholder 3"/>
          <p:cNvSpPr>
            <a:spLocks noGrp="1"/>
          </p:cNvSpPr>
          <p:nvPr>
            <p:ph type="sldNum" sz="quarter" idx="12"/>
          </p:nvPr>
        </p:nvSpPr>
        <p:spPr/>
        <p:txBody>
          <a:bodyPr/>
          <a:lstStyle>
            <a:lvl1pPr>
              <a:defRPr/>
            </a:lvl1pPr>
          </a:lstStyle>
          <a:p>
            <a:fld id="{82A8C4A8-B60C-4CEB-A941-1EBDEF41D56F}" type="slidenum">
              <a:rPr lang="it-IT" altLang="it-IT"/>
              <a:pPr/>
              <a:t>‹#›</a:t>
            </a:fld>
            <a:endParaRPr lang="it-IT" altLang="it-IT"/>
          </a:p>
        </p:txBody>
      </p:sp>
    </p:spTree>
    <p:extLst>
      <p:ext uri="{BB962C8B-B14F-4D97-AF65-F5344CB8AC3E}">
        <p14:creationId xmlns:p14="http://schemas.microsoft.com/office/powerpoint/2010/main" xmlns="" val="1574193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8AAD61E-897A-4313-9485-B2A9770092F1}" type="datetimeFigureOut">
              <a:rPr lang="en-US" smtClean="0"/>
              <a:pPr/>
              <a:t>5/19/2015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182395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3D5E94B0-3FF6-4797-916E-C95735EC6FF2}" type="datetime1">
              <a:rPr lang="it-IT"/>
              <a:pPr>
                <a:defRPr/>
              </a:pPr>
              <a:t>19/05/2015</a:t>
            </a:fld>
            <a:endParaRPr lang="it-IT"/>
          </a:p>
        </p:txBody>
      </p:sp>
      <p:sp>
        <p:nvSpPr>
          <p:cNvPr id="7" name="Footer Placeholder 5"/>
          <p:cNvSpPr>
            <a:spLocks noGrp="1"/>
          </p:cNvSpPr>
          <p:nvPr>
            <p:ph type="ftr" sz="quarter" idx="11"/>
          </p:nvPr>
        </p:nvSpPr>
        <p:spPr/>
        <p:txBody>
          <a:bodyPr/>
          <a:lstStyle>
            <a:lvl1pPr>
              <a:defRPr/>
            </a:lvl1pPr>
          </a:lstStyle>
          <a:p>
            <a:pPr>
              <a:defRPr/>
            </a:pPr>
            <a:endParaRPr lang="it-IT"/>
          </a:p>
        </p:txBody>
      </p:sp>
      <p:sp>
        <p:nvSpPr>
          <p:cNvPr id="8" name="Slide Number Placeholder 6"/>
          <p:cNvSpPr>
            <a:spLocks noGrp="1"/>
          </p:cNvSpPr>
          <p:nvPr>
            <p:ph type="sldNum" sz="quarter" idx="12"/>
          </p:nvPr>
        </p:nvSpPr>
        <p:spPr/>
        <p:txBody>
          <a:bodyPr/>
          <a:lstStyle>
            <a:lvl1pPr>
              <a:defRPr/>
            </a:lvl1pPr>
          </a:lstStyle>
          <a:p>
            <a:fld id="{1664B768-FF0D-44EA-922F-CB73B1212086}" type="slidenum">
              <a:rPr lang="it-IT" altLang="it-IT"/>
              <a:pPr/>
              <a:t>‹#›</a:t>
            </a:fld>
            <a:endParaRPr lang="it-IT" altLang="it-IT"/>
          </a:p>
        </p:txBody>
      </p:sp>
    </p:spTree>
    <p:extLst>
      <p:ext uri="{BB962C8B-B14F-4D97-AF65-F5344CB8AC3E}">
        <p14:creationId xmlns:p14="http://schemas.microsoft.com/office/powerpoint/2010/main" xmlns="" val="1628161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41B59FE2-3751-4DFA-BB94-B9FDAE326F5B}" type="datetime1">
              <a:rPr lang="it-IT"/>
              <a:pPr>
                <a:defRPr/>
              </a:pPr>
              <a:t>19/05/2015</a:t>
            </a:fld>
            <a:endParaRPr lang="it-IT"/>
          </a:p>
        </p:txBody>
      </p:sp>
      <p:sp>
        <p:nvSpPr>
          <p:cNvPr id="7" name="Footer Placeholder 5"/>
          <p:cNvSpPr>
            <a:spLocks noGrp="1"/>
          </p:cNvSpPr>
          <p:nvPr>
            <p:ph type="ftr" sz="quarter" idx="11"/>
          </p:nvPr>
        </p:nvSpPr>
        <p:spPr/>
        <p:txBody>
          <a:bodyPr/>
          <a:lstStyle>
            <a:lvl1pPr>
              <a:defRPr/>
            </a:lvl1pPr>
          </a:lstStyle>
          <a:p>
            <a:pPr>
              <a:defRPr/>
            </a:pPr>
            <a:endParaRPr lang="it-IT"/>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fld id="{82035480-981A-46B9-8B12-04D609212DE7}" type="slidenum">
              <a:rPr lang="it-IT" altLang="it-IT"/>
              <a:pPr/>
              <a:t>‹#›</a:t>
            </a:fld>
            <a:endParaRPr lang="it-IT" altLang="it-IT"/>
          </a:p>
        </p:txBody>
      </p:sp>
    </p:spTree>
    <p:extLst>
      <p:ext uri="{BB962C8B-B14F-4D97-AF65-F5344CB8AC3E}">
        <p14:creationId xmlns:p14="http://schemas.microsoft.com/office/powerpoint/2010/main" xmlns="" val="457661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9CA17D78-0737-4B40-A25D-26BE72DB26A8}" type="datetime1">
              <a:rPr lang="it-IT"/>
              <a:pPr>
                <a:defRPr/>
              </a:pPr>
              <a:t>19/05/2015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fld id="{CB8E987C-2B48-4FC2-B85B-A989C20FC81F}" type="slidenum">
              <a:rPr lang="it-IT" altLang="it-IT"/>
              <a:pPr/>
              <a:t>‹#›</a:t>
            </a:fld>
            <a:endParaRPr lang="it-IT" altLang="it-IT"/>
          </a:p>
        </p:txBody>
      </p:sp>
    </p:spTree>
    <p:extLst>
      <p:ext uri="{BB962C8B-B14F-4D97-AF65-F5344CB8AC3E}">
        <p14:creationId xmlns:p14="http://schemas.microsoft.com/office/powerpoint/2010/main" xmlns="" val="38238974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6" name="TextBox 13"/>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r>
              <a:rPr lang="en-US" altLang="it-IT" sz="8000" smtClean="0">
                <a:solidFill>
                  <a:srgbClr val="A53010"/>
                </a:solidFill>
                <a:latin typeface="Arial" charset="0"/>
              </a:rPr>
              <a:t>“</a:t>
            </a:r>
          </a:p>
        </p:txBody>
      </p:sp>
      <p:sp>
        <p:nvSpPr>
          <p:cNvPr id="7" name="TextBox 14"/>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r>
              <a:rPr lang="en-US" altLang="it-IT" sz="8000" smtClean="0">
                <a:solidFill>
                  <a:srgbClr val="A53010"/>
                </a:solidFill>
                <a:latin typeface="Arial"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8" name="Date Placeholder 3"/>
          <p:cNvSpPr>
            <a:spLocks noGrp="1"/>
          </p:cNvSpPr>
          <p:nvPr>
            <p:ph type="dt" sz="half" idx="14"/>
          </p:nvPr>
        </p:nvSpPr>
        <p:spPr/>
        <p:txBody>
          <a:bodyPr/>
          <a:lstStyle>
            <a:lvl1pPr>
              <a:defRPr/>
            </a:lvl1pPr>
          </a:lstStyle>
          <a:p>
            <a:pPr>
              <a:defRPr/>
            </a:pPr>
            <a:fld id="{1628669E-8D48-4E52-AF9C-7CF4C7133AF5}" type="datetime1">
              <a:rPr lang="it-IT"/>
              <a:pPr>
                <a:defRPr/>
              </a:pPr>
              <a:t>19/05/2015</a:t>
            </a:fld>
            <a:endParaRPr lang="it-IT"/>
          </a:p>
        </p:txBody>
      </p:sp>
      <p:sp>
        <p:nvSpPr>
          <p:cNvPr id="9" name="Footer Placeholder 4"/>
          <p:cNvSpPr>
            <a:spLocks noGrp="1"/>
          </p:cNvSpPr>
          <p:nvPr>
            <p:ph type="ftr" sz="quarter" idx="15"/>
          </p:nvPr>
        </p:nvSpPr>
        <p:spPr/>
        <p:txBody>
          <a:bodyPr/>
          <a:lstStyle>
            <a:lvl1pPr>
              <a:defRPr/>
            </a:lvl1pPr>
          </a:lstStyle>
          <a:p>
            <a:pPr>
              <a:defRPr/>
            </a:pPr>
            <a:endParaRPr lang="it-IT"/>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fld id="{C0CB3DDF-CAA0-43FC-BC3F-F02D6E85D60F}" type="slidenum">
              <a:rPr lang="it-IT" altLang="it-IT"/>
              <a:pPr/>
              <a:t>‹#›</a:t>
            </a:fld>
            <a:endParaRPr lang="it-IT" altLang="it-IT"/>
          </a:p>
        </p:txBody>
      </p:sp>
    </p:spTree>
    <p:extLst>
      <p:ext uri="{BB962C8B-B14F-4D97-AF65-F5344CB8AC3E}">
        <p14:creationId xmlns:p14="http://schemas.microsoft.com/office/powerpoint/2010/main" xmlns="" val="114009890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it-IT" smtClean="0"/>
              <a:t>Fare clic per modificare stili del testo dello schema</a:t>
            </a:r>
          </a:p>
        </p:txBody>
      </p:sp>
      <p:sp>
        <p:nvSpPr>
          <p:cNvPr id="6" name="Date Placeholder 4"/>
          <p:cNvSpPr>
            <a:spLocks noGrp="1"/>
          </p:cNvSpPr>
          <p:nvPr>
            <p:ph type="dt" sz="half" idx="10"/>
          </p:nvPr>
        </p:nvSpPr>
        <p:spPr/>
        <p:txBody>
          <a:bodyPr/>
          <a:lstStyle>
            <a:lvl1pPr>
              <a:defRPr/>
            </a:lvl1pPr>
          </a:lstStyle>
          <a:p>
            <a:pPr>
              <a:defRPr/>
            </a:pPr>
            <a:fld id="{EE2ED2BD-7C8E-4847-B9FD-D39F8E117929}" type="datetime1">
              <a:rPr lang="it-IT"/>
              <a:pPr>
                <a:defRPr/>
              </a:pPr>
              <a:t>19/05/2015</a:t>
            </a:fld>
            <a:endParaRPr lang="it-IT"/>
          </a:p>
        </p:txBody>
      </p:sp>
      <p:sp>
        <p:nvSpPr>
          <p:cNvPr id="7" name="Footer Placeholder 5"/>
          <p:cNvSpPr>
            <a:spLocks noGrp="1"/>
          </p:cNvSpPr>
          <p:nvPr>
            <p:ph type="ftr" sz="quarter" idx="11"/>
          </p:nvPr>
        </p:nvSpPr>
        <p:spPr/>
        <p:txBody>
          <a:bodyPr/>
          <a:lstStyle>
            <a:lvl1pPr>
              <a:defRPr/>
            </a:lvl1pPr>
          </a:lstStyle>
          <a:p>
            <a:pPr>
              <a:defRPr/>
            </a:pPr>
            <a:endParaRPr lang="it-IT"/>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fld id="{118EBAE0-6BE2-4398-B925-8E2294C57667}" type="slidenum">
              <a:rPr lang="it-IT" altLang="it-IT"/>
              <a:pPr/>
              <a:t>‹#›</a:t>
            </a:fld>
            <a:endParaRPr lang="it-IT" altLang="it-IT"/>
          </a:p>
        </p:txBody>
      </p:sp>
    </p:spTree>
    <p:extLst>
      <p:ext uri="{BB962C8B-B14F-4D97-AF65-F5344CB8AC3E}">
        <p14:creationId xmlns:p14="http://schemas.microsoft.com/office/powerpoint/2010/main" xmlns="" val="6224966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6" name="TextBox 10"/>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r>
              <a:rPr lang="en-US" altLang="it-IT" sz="8000" smtClean="0">
                <a:solidFill>
                  <a:srgbClr val="A53010"/>
                </a:solidFill>
                <a:latin typeface="Arial" charset="0"/>
              </a:rPr>
              <a:t>“</a:t>
            </a:r>
          </a:p>
        </p:txBody>
      </p:sp>
      <p:sp>
        <p:nvSpPr>
          <p:cNvPr id="7" name="TextBox 11"/>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r>
              <a:rPr lang="en-US" altLang="it-IT" sz="8000" smtClean="0">
                <a:solidFill>
                  <a:srgbClr val="A53010"/>
                </a:solidFill>
                <a:latin typeface="Arial"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it-IT" smtClean="0"/>
              <a:t>Fare clic per modificare stili del testo dello schema</a:t>
            </a:r>
          </a:p>
        </p:txBody>
      </p:sp>
      <p:sp>
        <p:nvSpPr>
          <p:cNvPr id="8" name="Date Placeholder 4"/>
          <p:cNvSpPr>
            <a:spLocks noGrp="1"/>
          </p:cNvSpPr>
          <p:nvPr>
            <p:ph type="dt" sz="half" idx="14"/>
          </p:nvPr>
        </p:nvSpPr>
        <p:spPr/>
        <p:txBody>
          <a:bodyPr/>
          <a:lstStyle>
            <a:lvl1pPr>
              <a:defRPr/>
            </a:lvl1pPr>
          </a:lstStyle>
          <a:p>
            <a:pPr>
              <a:defRPr/>
            </a:pPr>
            <a:fld id="{52ADA1A2-65DF-436C-B54D-3A6E38DA1213}" type="datetime1">
              <a:rPr lang="it-IT"/>
              <a:pPr>
                <a:defRPr/>
              </a:pPr>
              <a:t>19/05/2015</a:t>
            </a:fld>
            <a:endParaRPr lang="it-IT"/>
          </a:p>
        </p:txBody>
      </p:sp>
      <p:sp>
        <p:nvSpPr>
          <p:cNvPr id="9" name="Footer Placeholder 5"/>
          <p:cNvSpPr>
            <a:spLocks noGrp="1"/>
          </p:cNvSpPr>
          <p:nvPr>
            <p:ph type="ftr" sz="quarter" idx="15"/>
          </p:nvPr>
        </p:nvSpPr>
        <p:spPr/>
        <p:txBody>
          <a:bodyPr/>
          <a:lstStyle>
            <a:lvl1pPr>
              <a:defRPr/>
            </a:lvl1pPr>
          </a:lstStyle>
          <a:p>
            <a:pPr>
              <a:defRPr/>
            </a:pPr>
            <a:endParaRPr lang="it-IT"/>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fld id="{B23C195B-D136-4023-A603-4023CF40A82C}" type="slidenum">
              <a:rPr lang="it-IT" altLang="it-IT"/>
              <a:pPr/>
              <a:t>‹#›</a:t>
            </a:fld>
            <a:endParaRPr lang="it-IT" altLang="it-IT"/>
          </a:p>
        </p:txBody>
      </p:sp>
    </p:spTree>
    <p:extLst>
      <p:ext uri="{BB962C8B-B14F-4D97-AF65-F5344CB8AC3E}">
        <p14:creationId xmlns:p14="http://schemas.microsoft.com/office/powerpoint/2010/main" xmlns="" val="156242381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it-IT" smtClean="0"/>
              <a:t>Fare clic per modificare stili del testo dello schema</a:t>
            </a:r>
          </a:p>
        </p:txBody>
      </p:sp>
      <p:sp>
        <p:nvSpPr>
          <p:cNvPr id="6" name="Date Placeholder 4"/>
          <p:cNvSpPr>
            <a:spLocks noGrp="1"/>
          </p:cNvSpPr>
          <p:nvPr>
            <p:ph type="dt" sz="half" idx="14"/>
          </p:nvPr>
        </p:nvSpPr>
        <p:spPr/>
        <p:txBody>
          <a:bodyPr/>
          <a:lstStyle>
            <a:lvl1pPr>
              <a:defRPr/>
            </a:lvl1pPr>
          </a:lstStyle>
          <a:p>
            <a:pPr>
              <a:defRPr/>
            </a:pPr>
            <a:fld id="{10CF4FA1-DD51-4B25-97B8-16096AB40825}" type="datetime1">
              <a:rPr lang="it-IT"/>
              <a:pPr>
                <a:defRPr/>
              </a:pPr>
              <a:t>19/05/2015</a:t>
            </a:fld>
            <a:endParaRPr lang="it-IT"/>
          </a:p>
        </p:txBody>
      </p:sp>
      <p:sp>
        <p:nvSpPr>
          <p:cNvPr id="7" name="Footer Placeholder 5"/>
          <p:cNvSpPr>
            <a:spLocks noGrp="1"/>
          </p:cNvSpPr>
          <p:nvPr>
            <p:ph type="ftr" sz="quarter" idx="15"/>
          </p:nvPr>
        </p:nvSpPr>
        <p:spPr/>
        <p:txBody>
          <a:bodyPr/>
          <a:lstStyle>
            <a:lvl1pPr>
              <a:defRPr/>
            </a:lvl1pPr>
          </a:lstStyle>
          <a:p>
            <a:pPr>
              <a:defRPr/>
            </a:pPr>
            <a:endParaRPr lang="it-IT"/>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fld id="{20694318-BCF2-4965-8C21-BEE68484338F}" type="slidenum">
              <a:rPr lang="it-IT" altLang="it-IT"/>
              <a:pPr/>
              <a:t>‹#›</a:t>
            </a:fld>
            <a:endParaRPr lang="it-IT" altLang="it-IT"/>
          </a:p>
        </p:txBody>
      </p:sp>
    </p:spTree>
    <p:extLst>
      <p:ext uri="{BB962C8B-B14F-4D97-AF65-F5344CB8AC3E}">
        <p14:creationId xmlns:p14="http://schemas.microsoft.com/office/powerpoint/2010/main" xmlns="" val="114082421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FAE06BA1-53D4-4C5B-AEB9-767B20A05454}" type="datetime1">
              <a:rPr lang="it-IT"/>
              <a:pPr>
                <a:defRPr/>
              </a:pPr>
              <a:t>19/05/2015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fld id="{A6D984D5-5356-4A73-AE97-6811F09179A4}" type="slidenum">
              <a:rPr lang="it-IT" altLang="it-IT"/>
              <a:pPr/>
              <a:t>‹#›</a:t>
            </a:fld>
            <a:endParaRPr lang="it-IT" altLang="it-IT"/>
          </a:p>
        </p:txBody>
      </p:sp>
    </p:spTree>
    <p:extLst>
      <p:ext uri="{BB962C8B-B14F-4D97-AF65-F5344CB8AC3E}">
        <p14:creationId xmlns:p14="http://schemas.microsoft.com/office/powerpoint/2010/main" xmlns="" val="1558658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7908 w 7908"/>
              <a:gd name="T1" fmla="*/ 4694 h 10000"/>
              <a:gd name="T2" fmla="*/ 6575 w 7908"/>
              <a:gd name="T3" fmla="*/ 188 h 10000"/>
              <a:gd name="T4" fmla="*/ 6546 w 7908"/>
              <a:gd name="T5" fmla="*/ 94 h 10000"/>
              <a:gd name="T6" fmla="*/ 6463 w 7908"/>
              <a:gd name="T7" fmla="*/ 0 h 10000"/>
              <a:gd name="T8" fmla="*/ 5935 w 7908"/>
              <a:gd name="T9" fmla="*/ 0 h 10000"/>
              <a:gd name="T10" fmla="*/ 0 w 7908"/>
              <a:gd name="T11" fmla="*/ 62 h 10000"/>
              <a:gd name="T12" fmla="*/ 0 w 7908"/>
              <a:gd name="T13" fmla="*/ 10000 h 10000"/>
              <a:gd name="T14" fmla="*/ 5935 w 7908"/>
              <a:gd name="T15" fmla="*/ 9952 h 10000"/>
              <a:gd name="T16" fmla="*/ 6463 w 7908"/>
              <a:gd name="T17" fmla="*/ 9952 h 10000"/>
              <a:gd name="T18" fmla="*/ 6546 w 7908"/>
              <a:gd name="T19" fmla="*/ 9859 h 10000"/>
              <a:gd name="T20" fmla="*/ 6575 w 7908"/>
              <a:gd name="T21" fmla="*/ 9764 h 10000"/>
              <a:gd name="T22" fmla="*/ 7908 w 7908"/>
              <a:gd name="T23" fmla="*/ 5258 h 10000"/>
              <a:gd name="T24" fmla="*/ 7908 w 7908"/>
              <a:gd name="T25" fmla="*/ 469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2B59D9AA-B48C-432A-9264-E815E947F3E1}" type="datetime1">
              <a:rPr lang="it-IT"/>
              <a:pPr>
                <a:defRPr/>
              </a:pPr>
              <a:t>19/05/2015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fld id="{3C81AACF-2834-440F-9CA8-BD9BBE7F0DD8}" type="slidenum">
              <a:rPr lang="it-IT" altLang="it-IT"/>
              <a:pPr/>
              <a:t>‹#›</a:t>
            </a:fld>
            <a:endParaRPr lang="it-IT" altLang="it-IT"/>
          </a:p>
        </p:txBody>
      </p:sp>
    </p:spTree>
    <p:extLst>
      <p:ext uri="{BB962C8B-B14F-4D97-AF65-F5344CB8AC3E}">
        <p14:creationId xmlns:p14="http://schemas.microsoft.com/office/powerpoint/2010/main" xmlns="" val="1158509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62EB0E1-DBA0-44EA-9EA3-F072B7A907DC}" type="datetimeFigureOut">
              <a:rPr lang="it-IT">
                <a:solidFill>
                  <a:srgbClr val="000000">
                    <a:tint val="75000"/>
                  </a:srgbClr>
                </a:solidFill>
              </a:rPr>
              <a:pPr>
                <a:defRPr/>
              </a:pPr>
              <a:t>19/05/2015</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43E2D64-0474-4A28-A70D-CEE04DB90E42}"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142509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B8AAD61E-897A-4313-9485-B2A9770092F1}" type="datetimeFigureOut">
              <a:rPr lang="en-US" smtClean="0"/>
              <a:pPr/>
              <a:t>5/19/2015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3961363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9EE158D-891B-4156-BAA0-82A35F9BEA40}" type="datetimeFigureOut">
              <a:rPr lang="it-IT">
                <a:solidFill>
                  <a:srgbClr val="000000">
                    <a:tint val="75000"/>
                  </a:srgbClr>
                </a:solidFill>
              </a:rPr>
              <a:pPr>
                <a:defRPr/>
              </a:pPr>
              <a:t>19/05/2015</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DAD51E9-1D30-4E5F-99DD-47ED4FDB4E25}"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3283250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DA88C30-F225-4429-BFBF-337D333B1BAB}" type="datetimeFigureOut">
              <a:rPr lang="it-IT">
                <a:solidFill>
                  <a:srgbClr val="000000">
                    <a:tint val="75000"/>
                  </a:srgbClr>
                </a:solidFill>
              </a:rPr>
              <a:pPr>
                <a:defRPr/>
              </a:pPr>
              <a:t>19/05/2015</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BC53BEF-3818-450D-BA9A-2D032FE81F51}"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1819144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37BFE54-BED7-42C0-A658-9CD23DAC23A2}" type="datetimeFigureOut">
              <a:rPr lang="it-IT">
                <a:solidFill>
                  <a:srgbClr val="000000">
                    <a:tint val="75000"/>
                  </a:srgbClr>
                </a:solidFill>
              </a:rPr>
              <a:pPr>
                <a:defRPr/>
              </a:pPr>
              <a:t>19/05/2015</a:t>
            </a:fld>
            <a:endParaRPr lang="it-IT">
              <a:solidFill>
                <a:srgbClr val="000000">
                  <a:tint val="75000"/>
                </a:srgb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375CC44-FDD3-4136-99F5-33B8F4EB28CE}"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3243396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BECEE0C-09B7-4CB4-81A1-BCAA42F3C3E6}" type="datetimeFigureOut">
              <a:rPr lang="it-IT">
                <a:solidFill>
                  <a:srgbClr val="000000">
                    <a:tint val="75000"/>
                  </a:srgbClr>
                </a:solidFill>
              </a:rPr>
              <a:pPr>
                <a:defRPr/>
              </a:pPr>
              <a:t>19/05/2015</a:t>
            </a:fld>
            <a:endParaRPr lang="it-IT">
              <a:solidFill>
                <a:srgbClr val="000000">
                  <a:tint val="75000"/>
                </a:srgb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C63B225-DF37-4207-8C53-7C18D7EE8BBE}"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4154199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4962F16-D356-4FA4-AFA1-0D0D6B63D79F}" type="datetimeFigureOut">
              <a:rPr lang="it-IT">
                <a:solidFill>
                  <a:srgbClr val="000000">
                    <a:tint val="75000"/>
                  </a:srgbClr>
                </a:solidFill>
              </a:rPr>
              <a:pPr>
                <a:defRPr/>
              </a:pPr>
              <a:t>19/05/2015</a:t>
            </a:fld>
            <a:endParaRPr lang="it-IT">
              <a:solidFill>
                <a:srgbClr val="000000">
                  <a:tint val="75000"/>
                </a:srgb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22EB9EC2-F0F2-46B8-94C5-BF7560066A1F}"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3629094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AE97BE-760E-4015-BC9C-8C9F5A7CFB55}" type="datetimeFigureOut">
              <a:rPr lang="it-IT">
                <a:solidFill>
                  <a:srgbClr val="000000">
                    <a:tint val="75000"/>
                  </a:srgbClr>
                </a:solidFill>
              </a:rPr>
              <a:pPr>
                <a:defRPr/>
              </a:pPr>
              <a:t>19/05/2015</a:t>
            </a:fld>
            <a:endParaRPr lang="it-IT">
              <a:solidFill>
                <a:srgbClr val="000000">
                  <a:tint val="75000"/>
                </a:srgb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678698F7-EE89-4CB6-BBE8-2A9A9B81D1CD}"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3453211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E2568FE-82E4-484E-8D3F-3E8786F14E24}" type="datetimeFigureOut">
              <a:rPr lang="it-IT">
                <a:solidFill>
                  <a:srgbClr val="000000">
                    <a:tint val="75000"/>
                  </a:srgbClr>
                </a:solidFill>
              </a:rPr>
              <a:pPr>
                <a:defRPr/>
              </a:pPr>
              <a:t>19/05/2015</a:t>
            </a:fld>
            <a:endParaRPr lang="it-IT">
              <a:solidFill>
                <a:srgbClr val="000000">
                  <a:tint val="75000"/>
                </a:srgb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EB8162C-0621-4340-A235-913D85B8A48B}"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87664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D234AD8-EC87-493C-BE76-14148D6F9177}" type="datetimeFigureOut">
              <a:rPr lang="it-IT">
                <a:solidFill>
                  <a:srgbClr val="000000">
                    <a:tint val="75000"/>
                  </a:srgbClr>
                </a:solidFill>
              </a:rPr>
              <a:pPr>
                <a:defRPr/>
              </a:pPr>
              <a:t>19/05/2015</a:t>
            </a:fld>
            <a:endParaRPr lang="it-IT">
              <a:solidFill>
                <a:srgbClr val="000000">
                  <a:tint val="75000"/>
                </a:srgb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206754C-5B15-4065-8342-775678D99531}"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2118210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81D273-DB54-4587-A8BA-C571725BB13C}" type="datetimeFigureOut">
              <a:rPr lang="it-IT">
                <a:solidFill>
                  <a:srgbClr val="000000">
                    <a:tint val="75000"/>
                  </a:srgbClr>
                </a:solidFill>
              </a:rPr>
              <a:pPr>
                <a:defRPr/>
              </a:pPr>
              <a:t>19/05/2015</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92E647F-4B3C-4044-86BF-D66702BFF644}"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2349416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7A968DC-B226-4C75-8594-88920679EA2E}" type="datetimeFigureOut">
              <a:rPr lang="it-IT">
                <a:solidFill>
                  <a:srgbClr val="000000">
                    <a:tint val="75000"/>
                  </a:srgbClr>
                </a:solidFill>
              </a:rPr>
              <a:pPr>
                <a:defRPr/>
              </a:pPr>
              <a:t>19/05/2015</a:t>
            </a:fld>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6F8BB2D-BDC5-417C-8BCA-AA2E563254FF}"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274762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B8AAD61E-897A-4313-9485-B2A9770092F1}" type="datetimeFigureOut">
              <a:rPr lang="en-US" smtClean="0"/>
              <a:pPr/>
              <a:t>5/19/2015</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2043261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smtClean="0"/>
            </a:lvl1pPr>
          </a:lstStyle>
          <a:p>
            <a:pPr>
              <a:defRPr/>
            </a:pPr>
            <a:fld id="{76AD9C73-0EC3-427E-89BE-6025917842D3}"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1340101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smtClean="0"/>
            </a:lvl1pPr>
          </a:lstStyle>
          <a:p>
            <a:pPr>
              <a:defRPr/>
            </a:pPr>
            <a:fld id="{2B93D6B6-3BA9-47E0-A95D-328559EA5FB3}"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1662341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smtClean="0"/>
            </a:lvl1pPr>
          </a:lstStyle>
          <a:p>
            <a:pPr>
              <a:defRPr/>
            </a:pPr>
            <a:fld id="{F062E970-06C9-4792-8728-1E9594304433}"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5815560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lvl1pPr>
              <a:defRPr smtClean="0"/>
            </a:lvl1pPr>
          </a:lstStyle>
          <a:p>
            <a:pPr>
              <a:defRPr/>
            </a:pPr>
            <a:fld id="{E9A1C4A2-D881-47F2-B4C7-58ACE2E1D38D}"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549952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8" name="Segnaposto piè di pagina 7"/>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9" name="Segnaposto numero diapositiva 8"/>
          <p:cNvSpPr>
            <a:spLocks noGrp="1"/>
          </p:cNvSpPr>
          <p:nvPr>
            <p:ph type="sldNum" sz="quarter" idx="12"/>
          </p:nvPr>
        </p:nvSpPr>
        <p:spPr/>
        <p:txBody>
          <a:bodyPr/>
          <a:lstStyle>
            <a:lvl1pPr>
              <a:defRPr smtClean="0"/>
            </a:lvl1pPr>
          </a:lstStyle>
          <a:p>
            <a:pPr>
              <a:defRPr/>
            </a:pPr>
            <a:fld id="{508884C5-A6BB-476E-AEEE-A2B883DBE635}"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2200461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4" name="Segnaposto piè di pagina 3"/>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5" name="Segnaposto numero diapositiva 4"/>
          <p:cNvSpPr>
            <a:spLocks noGrp="1"/>
          </p:cNvSpPr>
          <p:nvPr>
            <p:ph type="sldNum" sz="quarter" idx="12"/>
          </p:nvPr>
        </p:nvSpPr>
        <p:spPr/>
        <p:txBody>
          <a:bodyPr/>
          <a:lstStyle>
            <a:lvl1pPr>
              <a:defRPr smtClean="0"/>
            </a:lvl1pPr>
          </a:lstStyle>
          <a:p>
            <a:pPr>
              <a:defRPr/>
            </a:pPr>
            <a:fld id="{A84B3193-2D93-4A74-9689-0927426D6416}"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2947653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4" name="Segnaposto numero diapositiva 3"/>
          <p:cNvSpPr>
            <a:spLocks noGrp="1"/>
          </p:cNvSpPr>
          <p:nvPr>
            <p:ph type="sldNum" sz="quarter" idx="12"/>
          </p:nvPr>
        </p:nvSpPr>
        <p:spPr/>
        <p:txBody>
          <a:bodyPr/>
          <a:lstStyle>
            <a:lvl1pPr>
              <a:defRPr smtClean="0"/>
            </a:lvl1pPr>
          </a:lstStyle>
          <a:p>
            <a:pPr>
              <a:defRPr/>
            </a:pPr>
            <a:fld id="{F6C4998A-A10A-40DA-9A0B-F95AE4FF9671}"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517637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lvl1pPr>
              <a:defRPr smtClean="0"/>
            </a:lvl1pPr>
          </a:lstStyle>
          <a:p>
            <a:pPr>
              <a:defRPr/>
            </a:pPr>
            <a:fld id="{2B14FC6E-3ADF-40ED-938C-8DB99CF870DA}"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611583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7" name="Segnaposto numero diapositiva 6"/>
          <p:cNvSpPr>
            <a:spLocks noGrp="1"/>
          </p:cNvSpPr>
          <p:nvPr>
            <p:ph type="sldNum" sz="quarter" idx="12"/>
          </p:nvPr>
        </p:nvSpPr>
        <p:spPr/>
        <p:txBody>
          <a:bodyPr/>
          <a:lstStyle>
            <a:lvl1pPr>
              <a:defRPr smtClean="0"/>
            </a:lvl1pPr>
          </a:lstStyle>
          <a:p>
            <a:pPr>
              <a:defRPr/>
            </a:pPr>
            <a:fld id="{313716B0-BEBE-42F0-BCC3-DB683CCFB497}"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3376692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smtClean="0"/>
            </a:lvl1pPr>
          </a:lstStyle>
          <a:p>
            <a:pPr>
              <a:defRPr/>
            </a:pPr>
            <a:fld id="{0B16DE37-FD1F-418B-8FFD-8A9326897FD8}"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408612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B8AAD61E-897A-4313-9485-B2A9770092F1}" type="datetimeFigureOut">
              <a:rPr lang="en-US" smtClean="0"/>
              <a:pPr/>
              <a:t>5/19/2015</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426561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solidFill>
                <a:srgbClr val="000000">
                  <a:tint val="75000"/>
                </a:srgb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12"/>
          </p:nvPr>
        </p:nvSpPr>
        <p:spPr/>
        <p:txBody>
          <a:bodyPr/>
          <a:lstStyle>
            <a:lvl1pPr>
              <a:defRPr smtClean="0"/>
            </a:lvl1pPr>
          </a:lstStyle>
          <a:p>
            <a:pPr>
              <a:defRPr/>
            </a:pPr>
            <a:fld id="{79F9511A-1643-4F84-97D3-D4E95271F748}"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54726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8AAD61E-897A-4313-9485-B2A9770092F1}" type="datetimeFigureOut">
              <a:rPr lang="en-US" smtClean="0"/>
              <a:pPr/>
              <a:t>5/19/2015</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416650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8AAD61E-897A-4313-9485-B2A9770092F1}" type="datetimeFigureOut">
              <a:rPr lang="en-US" smtClean="0"/>
              <a:pPr/>
              <a:t>5/19/2015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3605201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8AAD61E-897A-4313-9485-B2A9770092F1}" type="datetimeFigureOut">
              <a:rPr lang="en-US" smtClean="0"/>
              <a:pPr/>
              <a:t>5/19/2015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193419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AD61E-897A-4313-9485-B2A9770092F1}" type="datetimeFigureOut">
              <a:rPr lang="en-US" smtClean="0"/>
              <a:pPr/>
              <a:t>5/19/2015</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B3D2F-38FB-4EC5-94B8-ADF0F8FC9F55}" type="slidenum">
              <a:rPr lang="en-US" smtClean="0"/>
              <a:pPr/>
              <a:t>‹#›</a:t>
            </a:fld>
            <a:endParaRPr lang="en-US"/>
          </a:p>
        </p:txBody>
      </p:sp>
    </p:spTree>
    <p:extLst>
      <p:ext uri="{BB962C8B-B14F-4D97-AF65-F5344CB8AC3E}">
        <p14:creationId xmlns:p14="http://schemas.microsoft.com/office/powerpoint/2010/main" xmlns="" val="2489046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6C6A23A-99C2-44C0-A235-3208646C90F4}" type="datetimeFigureOut">
              <a:rPr lang="it-IT">
                <a:solidFill>
                  <a:prstClr val="black">
                    <a:tint val="75000"/>
                  </a:prstClr>
                </a:solidFill>
              </a:rPr>
              <a:pPr>
                <a:defRPr/>
              </a:pPr>
              <a:t>19/05/2015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744A0BC-C1B6-45F3-A1C1-1C8B5DD71B65}"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xmlns="" val="3327936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7" name="Freeform 12"/>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8" name="Freeform 13"/>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9" name="Freeform 14"/>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0" name="Freeform 15"/>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1" name="Freeform 16"/>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2" name="Freeform 17"/>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3" name="Freeform 18"/>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4" name="Freeform 19"/>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5" name="Freeform 20"/>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6" name="Freeform 21"/>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57" name="Freeform 22"/>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35" name="Freeform 28"/>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36" name="Freeform 29"/>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37" name="Freeform 30"/>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38" name="Freeform 31"/>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39" name="Freeform 32"/>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0" name="Freeform 33"/>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1" name="Freeform 34"/>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2" name="Freeform 35"/>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3" name="Freeform 36"/>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4" name="Freeform 37"/>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sp>
          <p:nvSpPr>
            <p:cNvPr id="1045" name="Freeform 38"/>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it-IT" smtClean="0">
                <a:solidFill>
                  <a:prstClr val="black"/>
                </a:solidFill>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lo stile del titolo</a:t>
            </a:r>
            <a:endParaRPr lang="en-US" altLang="it-IT"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mn-lt"/>
              </a:defRPr>
            </a:lvl1pPr>
          </a:lstStyle>
          <a:p>
            <a:pPr>
              <a:defRPr/>
            </a:pPr>
            <a:fld id="{72D0383C-C839-407C-B52D-FC77DDD2A586}" type="datetime1">
              <a:rPr lang="it-IT"/>
              <a:pPr>
                <a:defRPr/>
              </a:pPr>
              <a:t>19/05/2015</a:t>
            </a:fld>
            <a:endParaRPr lang="it-IT"/>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defRPr>
            </a:lvl1pPr>
          </a:lstStyle>
          <a:p>
            <a:pPr>
              <a:defRPr/>
            </a:pPr>
            <a:endParaRPr lang="it-IT"/>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cs typeface="Arial" charset="0"/>
              </a:defRPr>
            </a:lvl1pPr>
          </a:lstStyle>
          <a:p>
            <a:pPr fontAlgn="base">
              <a:spcBef>
                <a:spcPct val="0"/>
              </a:spcBef>
              <a:spcAft>
                <a:spcPct val="0"/>
              </a:spcAft>
            </a:pPr>
            <a:fld id="{A4CE9C35-CCC5-4FF1-80B6-5E69EFD3100E}" type="slidenum">
              <a:rPr lang="it-IT" altLang="it-IT" smtClean="0"/>
              <a:pPr fontAlgn="base">
                <a:spcBef>
                  <a:spcPct val="0"/>
                </a:spcBef>
                <a:spcAft>
                  <a:spcPct val="0"/>
                </a:spcAft>
              </a:pPr>
              <a:t>‹#›</a:t>
            </a:fld>
            <a:endParaRPr lang="it-IT" altLang="it-IT" smtClean="0"/>
          </a:p>
        </p:txBody>
      </p:sp>
    </p:spTree>
    <p:extLst>
      <p:ext uri="{BB962C8B-B14F-4D97-AF65-F5344CB8AC3E}">
        <p14:creationId xmlns:p14="http://schemas.microsoft.com/office/powerpoint/2010/main" xmlns="" val="57853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itchFamily="34" charset="0"/>
        </a:defRPr>
      </a:lvl2pPr>
      <a:lvl3pPr algn="l" defTabSz="457200" rtl="0" fontAlgn="base">
        <a:spcBef>
          <a:spcPct val="0"/>
        </a:spcBef>
        <a:spcAft>
          <a:spcPct val="0"/>
        </a:spcAft>
        <a:defRPr sz="3600">
          <a:solidFill>
            <a:srgbClr val="262626"/>
          </a:solidFill>
          <a:latin typeface="Century Gothic" pitchFamily="34" charset="0"/>
        </a:defRPr>
      </a:lvl3pPr>
      <a:lvl4pPr algn="l" defTabSz="457200" rtl="0" fontAlgn="base">
        <a:spcBef>
          <a:spcPct val="0"/>
        </a:spcBef>
        <a:spcAft>
          <a:spcPct val="0"/>
        </a:spcAft>
        <a:defRPr sz="3600">
          <a:solidFill>
            <a:srgbClr val="262626"/>
          </a:solidFill>
          <a:latin typeface="Century Gothic" pitchFamily="34" charset="0"/>
        </a:defRPr>
      </a:lvl4pPr>
      <a:lvl5pPr algn="l" defTabSz="457200" rtl="0" fontAlgn="base">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a:defRPr/>
            </a:pPr>
            <a:fld id="{9346A80A-C6FB-4A31-916F-9968991DC2CA}" type="datetimeFigureOut">
              <a:rPr lang="it-IT">
                <a:solidFill>
                  <a:srgbClr val="000000">
                    <a:tint val="75000"/>
                  </a:srgbClr>
                </a:solidFill>
              </a:rPr>
              <a:pPr>
                <a:defRPr/>
              </a:pPr>
              <a:t>19/05/2015</a:t>
            </a:fld>
            <a:endParaRPr lang="it-IT">
              <a:solidFill>
                <a:srgbClr val="000000">
                  <a:tint val="75000"/>
                </a:srgb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38D4BE70-9E89-4A7C-8BB2-663228602B5E}"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7007761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6793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it-IT">
              <a:solidFill>
                <a:srgbClr val="000000">
                  <a:tint val="75000"/>
                </a:srgb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srgbClr val="000000">
                  <a:tint val="75000"/>
                </a:srgb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E47A8EF-5279-4D26-8AF9-33DDE11683A0}" type="slidenum">
              <a:rPr lang="it-IT">
                <a:solidFill>
                  <a:srgbClr val="000000">
                    <a:tint val="75000"/>
                  </a:srgbClr>
                </a:solidFill>
              </a:rPr>
              <a:pPr>
                <a:defRPr/>
              </a:pPr>
              <a:t>‹#›</a:t>
            </a:fld>
            <a:endParaRPr lang="it-IT">
              <a:solidFill>
                <a:srgbClr val="000000">
                  <a:tint val="75000"/>
                </a:srgbClr>
              </a:solidFill>
            </a:endParaRPr>
          </a:p>
        </p:txBody>
      </p:sp>
    </p:spTree>
    <p:extLst>
      <p:ext uri="{BB962C8B-B14F-4D97-AF65-F5344CB8AC3E}">
        <p14:creationId xmlns:p14="http://schemas.microsoft.com/office/powerpoint/2010/main" xmlns="" val="293469832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6.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6.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6.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6.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image" Target="../media/image39.png"/><Relationship Id="rId5" Type="http://schemas.openxmlformats.org/officeDocument/2006/relationships/oleObject" Target="../embeddings/oleObject6.bin"/><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11.bin"/><Relationship Id="rId12"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oleObject" Target="../embeddings/oleObject15.bin"/><Relationship Id="rId5" Type="http://schemas.openxmlformats.org/officeDocument/2006/relationships/oleObject" Target="../embeddings/oleObject9.bin"/><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hyperlink" Target="http://molisa.biz/index.html" TargetMode="Externa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diagramQuickStyle" Target="../diagrams/quickStyle1.xml"/><Relationship Id="rId9" Type="http://schemas.openxmlformats.org/officeDocument/2006/relationships/image" Target="http://molisa.biz/img/molisa_logo1.gi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www.google.it/url?url=http://puddinriverchocolates.co/puddinriver/?page_id=374&amp;rct=j&amp;frm=1&amp;q=&amp;esrc=s&amp;sa=U&amp;ei=hOVJVe7IO8uAUejsgegK&amp;ved=0CBoQ9QEwAg&amp;usg=AFQjCNEPOvVGp2EWQrkmVZDc5KYd2sKueA" TargetMode="External"/><Relationship Id="rId7" Type="http://schemas.openxmlformats.org/officeDocument/2006/relationships/hyperlink" Target="http://www.google.it/url?url=http://www.clker.com/clipart-eppendorf-1.html&amp;rct=j&amp;frm=1&amp;q=&amp;esrc=s&amp;sa=U&amp;ei=nehJVZeTIuS4ygP_hoBw&amp;ved=0CCYQ9QEwCA&amp;usg=AFQjCNHJhy_RRvOuJXG7dIU3GF_-xtX6xQ" TargetMode="External"/><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hyperlink" Target="http://www.google.it/url?url=http://www.pubzi.com/Eppendorf-opened-n1HF1r1KkgS.html&amp;rct=j&amp;frm=1&amp;q=&amp;esrc=s&amp;sa=U&amp;ei=nehJVZeTIuS4ygP_hoBw&amp;ved=0CBgQ9QEwAQ&amp;usg=AFQjCNG2K9YEDuK4F2HJizyrwtKy7yK_aw" TargetMode="Externa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8042" y="1268760"/>
            <a:ext cx="8499336" cy="3416320"/>
          </a:xfrm>
          <a:prstGeom prst="rect">
            <a:avLst/>
          </a:prstGeom>
        </p:spPr>
        <p:txBody>
          <a:bodyPr wrap="square">
            <a:spAutoFit/>
          </a:bodyPr>
          <a:lstStyle/>
          <a:p>
            <a:pPr algn="ctr"/>
            <a:r>
              <a:rPr lang="en-US" sz="3600" b="1" dirty="0">
                <a:solidFill>
                  <a:srgbClr val="FF0000"/>
                </a:solidFill>
              </a:rPr>
              <a:t>From Bench to Spin-Off: How to reach </a:t>
            </a:r>
            <a:r>
              <a:rPr lang="en-US" sz="3600" b="1" dirty="0" smtClean="0">
                <a:solidFill>
                  <a:srgbClr val="FF0000"/>
                </a:solidFill>
              </a:rPr>
              <a:t>   results </a:t>
            </a:r>
            <a:r>
              <a:rPr lang="en-US" sz="3600" b="1" dirty="0">
                <a:solidFill>
                  <a:srgbClr val="FF0000"/>
                </a:solidFill>
              </a:rPr>
              <a:t>able to be patented</a:t>
            </a:r>
            <a:endParaRPr lang="it-IT" sz="3600" dirty="0">
              <a:solidFill>
                <a:srgbClr val="FF0000"/>
              </a:solidFill>
            </a:endParaRPr>
          </a:p>
          <a:p>
            <a:pPr algn="ctr"/>
            <a:r>
              <a:rPr lang="en-US" sz="3200" b="1" dirty="0">
                <a:solidFill>
                  <a:prstClr val="black"/>
                </a:solidFill>
              </a:rPr>
              <a:t> </a:t>
            </a:r>
            <a:endParaRPr lang="en-US" sz="3200" b="1" dirty="0" smtClean="0">
              <a:solidFill>
                <a:prstClr val="black"/>
              </a:solidFill>
            </a:endParaRPr>
          </a:p>
          <a:p>
            <a:pPr algn="ctr"/>
            <a:r>
              <a:rPr lang="it-IT" sz="2800" b="1" dirty="0" smtClean="0">
                <a:solidFill>
                  <a:prstClr val="black"/>
                </a:solidFill>
              </a:rPr>
              <a:t>Prof. Bruno Botta</a:t>
            </a:r>
          </a:p>
          <a:p>
            <a:pPr algn="ctr"/>
            <a:endParaRPr lang="it-IT" sz="2800" b="1" dirty="0" smtClean="0">
              <a:solidFill>
                <a:prstClr val="black"/>
              </a:solidFill>
            </a:endParaRPr>
          </a:p>
          <a:p>
            <a:pPr algn="ctr"/>
            <a:r>
              <a:rPr lang="it-IT" sz="2800" dirty="0" smtClean="0">
                <a:solidFill>
                  <a:prstClr val="black"/>
                </a:solidFill>
              </a:rPr>
              <a:t>Department of Chemistry and Drug Technologies</a:t>
            </a:r>
          </a:p>
          <a:p>
            <a:pPr algn="ctr"/>
            <a:r>
              <a:rPr lang="it-IT" sz="2800" dirty="0" smtClean="0">
                <a:solidFill>
                  <a:prstClr val="black"/>
                </a:solidFill>
              </a:rPr>
              <a:t>Sapienza </a:t>
            </a:r>
            <a:r>
              <a:rPr lang="it-IT" sz="2800" dirty="0" err="1" smtClean="0">
                <a:solidFill>
                  <a:prstClr val="black"/>
                </a:solidFill>
              </a:rPr>
              <a:t>University</a:t>
            </a:r>
            <a:r>
              <a:rPr lang="it-IT" sz="2800" dirty="0" smtClean="0">
                <a:solidFill>
                  <a:prstClr val="black"/>
                </a:solidFill>
              </a:rPr>
              <a:t> of Roma</a:t>
            </a:r>
            <a:endParaRPr lang="en-US" sz="3600" dirty="0">
              <a:solidFill>
                <a:prstClr val="black"/>
              </a:solidFill>
            </a:endParaRPr>
          </a:p>
        </p:txBody>
      </p:sp>
      <p:pic>
        <p:nvPicPr>
          <p:cNvPr id="1026" name="Picture 2" descr="C:\Users\Mattia\Desktop\downloa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9376" y="4945768"/>
            <a:ext cx="5776668" cy="18242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7710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2" name="Object 3"/>
          <p:cNvGraphicFramePr>
            <a:graphicFrameLocks noChangeAspect="1"/>
          </p:cNvGraphicFramePr>
          <p:nvPr/>
        </p:nvGraphicFramePr>
        <p:xfrm>
          <a:off x="-152400" y="304800"/>
          <a:ext cx="9296400" cy="5991225"/>
        </p:xfrm>
        <a:graphic>
          <a:graphicData uri="http://schemas.openxmlformats.org/presentationml/2006/ole">
            <p:oleObj spid="_x0000_s5126" name="Graph" r:id="rId3" imgW="3908755" imgH="2926080" progId="">
              <p:embed/>
            </p:oleObj>
          </a:graphicData>
        </a:graphic>
      </p:graphicFrame>
      <p:graphicFrame>
        <p:nvGraphicFramePr>
          <p:cNvPr id="168963" name="Object 10"/>
          <p:cNvGraphicFramePr>
            <a:graphicFrameLocks noChangeAspect="1"/>
          </p:cNvGraphicFramePr>
          <p:nvPr/>
        </p:nvGraphicFramePr>
        <p:xfrm>
          <a:off x="1447800" y="1447800"/>
          <a:ext cx="2971800" cy="2925763"/>
        </p:xfrm>
        <a:graphic>
          <a:graphicData uri="http://schemas.openxmlformats.org/presentationml/2006/ole">
            <p:oleObj spid="_x0000_s5127" name="Graph" r:id="rId4" imgW="3908755" imgH="2926080" progId="">
              <p:embed/>
            </p:oleObj>
          </a:graphicData>
        </a:graphic>
      </p:graphicFrame>
      <p:sp>
        <p:nvSpPr>
          <p:cNvPr id="2" name="Rectangle 1"/>
          <p:cNvSpPr>
            <a:spLocks noChangeArrowheads="1"/>
          </p:cNvSpPr>
          <p:nvPr/>
        </p:nvSpPr>
        <p:spPr bwMode="auto">
          <a:xfrm>
            <a:off x="-9525" y="34925"/>
            <a:ext cx="9144000" cy="523875"/>
          </a:xfrm>
          <a:prstGeom prst="rect">
            <a:avLst/>
          </a:prstGeom>
          <a:noFill/>
          <a:ln w="9525">
            <a:noFill/>
            <a:miter lim="800000"/>
            <a:headEnd/>
            <a:tailEnd/>
          </a:ln>
          <a:effectLst/>
        </p:spPr>
        <p:txBody>
          <a:bodyPr anchor="ctr">
            <a:spAutoFit/>
          </a:bodyPr>
          <a:lstStyle/>
          <a:p>
            <a:pPr algn="ctr">
              <a:defRPr/>
            </a:pP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Analysis</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of</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en-US"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Erythropoietin</a:t>
            </a:r>
            <a:endPar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endParaRPr>
          </a:p>
        </p:txBody>
      </p:sp>
      <p:cxnSp>
        <p:nvCxnSpPr>
          <p:cNvPr id="3" name="Connettore 1 2"/>
          <p:cNvCxnSpPr/>
          <p:nvPr/>
        </p:nvCxnSpPr>
        <p:spPr>
          <a:xfrm>
            <a:off x="190500" y="590550"/>
            <a:ext cx="8839200" cy="1588"/>
          </a:xfrm>
          <a:prstGeom prst="line">
            <a:avLst/>
          </a:prstGeom>
          <a:ln w="25400">
            <a:solidFill>
              <a:srgbClr val="3399FF"/>
            </a:solidFill>
          </a:ln>
        </p:spPr>
        <p:style>
          <a:lnRef idx="1">
            <a:schemeClr val="accent1"/>
          </a:lnRef>
          <a:fillRef idx="0">
            <a:schemeClr val="accent1"/>
          </a:fillRef>
          <a:effectRef idx="0">
            <a:schemeClr val="accent1"/>
          </a:effectRef>
          <a:fontRef idx="minor">
            <a:schemeClr val="tx1"/>
          </a:fontRef>
        </p:style>
      </p:cxnSp>
      <p:sp>
        <p:nvSpPr>
          <p:cNvPr id="8" name="Text Box 38"/>
          <p:cNvSpPr txBox="1">
            <a:spLocks noChangeArrowheads="1"/>
          </p:cNvSpPr>
          <p:nvPr/>
        </p:nvSpPr>
        <p:spPr bwMode="auto">
          <a:xfrm>
            <a:off x="5257800" y="838200"/>
            <a:ext cx="3048000" cy="92333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fontAlgn="base">
              <a:spcBef>
                <a:spcPct val="0"/>
              </a:spcBef>
              <a:spcAft>
                <a:spcPct val="0"/>
              </a:spcAft>
              <a:defRPr/>
            </a:pPr>
            <a:r>
              <a:rPr lang="it-IT" dirty="0" err="1">
                <a:solidFill>
                  <a:srgbClr val="FFFFFF"/>
                </a:solidFill>
                <a:latin typeface="Comic Sans MS" pitchFamily="66" charset="0"/>
                <a:sym typeface="Symbol" pitchFamily="18" charset="2"/>
              </a:rPr>
              <a:t>Monolithic</a:t>
            </a:r>
            <a:r>
              <a:rPr lang="it-IT" dirty="0">
                <a:solidFill>
                  <a:srgbClr val="FFFFFF"/>
                </a:solidFill>
                <a:latin typeface="Comic Sans MS" pitchFamily="66" charset="0"/>
                <a:sym typeface="Symbol" pitchFamily="18" charset="2"/>
              </a:rPr>
              <a:t> </a:t>
            </a:r>
            <a:r>
              <a:rPr lang="it-IT" dirty="0" err="1">
                <a:solidFill>
                  <a:srgbClr val="FFFFFF"/>
                </a:solidFill>
                <a:latin typeface="Comic Sans MS" pitchFamily="66" charset="0"/>
                <a:sym typeface="Symbol" pitchFamily="18" charset="2"/>
              </a:rPr>
              <a:t>Column</a:t>
            </a:r>
            <a:r>
              <a:rPr lang="it-IT" dirty="0">
                <a:solidFill>
                  <a:srgbClr val="FFFFFF"/>
                </a:solidFill>
                <a:latin typeface="Comic Sans MS" pitchFamily="66" charset="0"/>
                <a:sym typeface="Symbol" pitchFamily="18" charset="2"/>
              </a:rPr>
              <a:t>  </a:t>
            </a:r>
          </a:p>
          <a:p>
            <a:pPr algn="ctr" fontAlgn="base">
              <a:spcBef>
                <a:spcPct val="0"/>
              </a:spcBef>
              <a:spcAft>
                <a:spcPct val="0"/>
              </a:spcAft>
              <a:defRPr/>
            </a:pPr>
            <a:r>
              <a:rPr lang="el-GR" dirty="0">
                <a:solidFill>
                  <a:srgbClr val="FFFFFF"/>
                </a:solidFill>
                <a:latin typeface="Comic Sans MS" pitchFamily="66" charset="0"/>
                <a:sym typeface="Symbol" pitchFamily="18" charset="2"/>
              </a:rPr>
              <a:t>γ</a:t>
            </a:r>
            <a:r>
              <a:rPr lang="en-US" baseline="-25000" dirty="0">
                <a:solidFill>
                  <a:srgbClr val="FFFFFF"/>
                </a:solidFill>
                <a:latin typeface="Comic Sans MS" pitchFamily="66" charset="0"/>
                <a:sym typeface="Symbol" pitchFamily="18" charset="2"/>
              </a:rPr>
              <a:t>40</a:t>
            </a:r>
            <a:r>
              <a:rPr lang="en-US" dirty="0">
                <a:solidFill>
                  <a:srgbClr val="FFFFFF"/>
                </a:solidFill>
                <a:latin typeface="Comic Sans MS" pitchFamily="66" charset="0"/>
                <a:sym typeface="Symbol" pitchFamily="18" charset="2"/>
              </a:rPr>
              <a:t>-ACR-RP-MD-08-06A</a:t>
            </a:r>
          </a:p>
          <a:p>
            <a:pPr algn="ctr" fontAlgn="base">
              <a:spcBef>
                <a:spcPct val="0"/>
              </a:spcBef>
              <a:spcAft>
                <a:spcPct val="0"/>
              </a:spcAft>
              <a:defRPr/>
            </a:pPr>
            <a:r>
              <a:rPr lang="en-US" dirty="0">
                <a:solidFill>
                  <a:srgbClr val="FFFFFF"/>
                </a:solidFill>
                <a:latin typeface="Comic Sans MS" pitchFamily="66" charset="0"/>
                <a:sym typeface="Symbol" pitchFamily="18" charset="2"/>
              </a:rPr>
              <a:t>250x0.250 mm</a:t>
            </a:r>
            <a:endParaRPr lang="it-IT" dirty="0">
              <a:solidFill>
                <a:srgbClr val="FFFFFF"/>
              </a:solidFill>
              <a:latin typeface="Comic Sans MS" pitchFamily="66" charset="0"/>
              <a:sym typeface="Symbol" pitchFamily="18" charset="2"/>
            </a:endParaRPr>
          </a:p>
        </p:txBody>
      </p:sp>
      <p:sp>
        <p:nvSpPr>
          <p:cNvPr id="168969" name="CasellaDiTesto 8"/>
          <p:cNvSpPr txBox="1">
            <a:spLocks noChangeArrowheads="1"/>
          </p:cNvSpPr>
          <p:nvPr/>
        </p:nvSpPr>
        <p:spPr bwMode="auto">
          <a:xfrm>
            <a:off x="1600200" y="1447800"/>
            <a:ext cx="2921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b="1" smtClean="0">
                <a:solidFill>
                  <a:srgbClr val="3399FF"/>
                </a:solidFill>
                <a:latin typeface="Comic Sans MS" pitchFamily="66" charset="0"/>
              </a:rPr>
              <a:t>Erythropoietin </a:t>
            </a:r>
            <a:r>
              <a:rPr lang="en-US" altLang="it-IT" sz="1000" b="1" smtClean="0">
                <a:solidFill>
                  <a:srgbClr val="3399FF"/>
                </a:solidFill>
                <a:latin typeface="Comic Sans MS" pitchFamily="66" charset="0"/>
              </a:rPr>
              <a:t>[c]:0.500 mg/ml</a:t>
            </a:r>
            <a:r>
              <a:rPr lang="en-US" altLang="it-IT" sz="1000" smtClean="0">
                <a:solidFill>
                  <a:srgbClr val="000000"/>
                </a:solidFill>
              </a:rPr>
              <a:t> </a:t>
            </a:r>
          </a:p>
        </p:txBody>
      </p:sp>
      <p:sp>
        <p:nvSpPr>
          <p:cNvPr id="168970" name="Rectangle 16"/>
          <p:cNvSpPr>
            <a:spLocks noChangeArrowheads="1"/>
          </p:cNvSpPr>
          <p:nvPr/>
        </p:nvSpPr>
        <p:spPr bwMode="auto">
          <a:xfrm>
            <a:off x="304800" y="6245225"/>
            <a:ext cx="8534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1200" smtClean="0">
                <a:solidFill>
                  <a:srgbClr val="000000"/>
                </a:solidFill>
                <a:latin typeface="Comic Sans MS" pitchFamily="66" charset="0"/>
                <a:sym typeface="Symbol" pitchFamily="18" charset="2"/>
              </a:rPr>
              <a:t>Eluents: A: H</a:t>
            </a:r>
            <a:r>
              <a:rPr lang="it-IT" altLang="it-IT" sz="1200" baseline="-25000" smtClean="0">
                <a:solidFill>
                  <a:srgbClr val="000000"/>
                </a:solidFill>
                <a:latin typeface="Comic Sans MS" pitchFamily="66" charset="0"/>
                <a:sym typeface="Symbol" pitchFamily="18" charset="2"/>
              </a:rPr>
              <a:t>2</a:t>
            </a:r>
            <a:r>
              <a:rPr lang="it-IT" altLang="it-IT" sz="1200" smtClean="0">
                <a:solidFill>
                  <a:srgbClr val="000000"/>
                </a:solidFill>
                <a:latin typeface="Comic Sans MS" pitchFamily="66" charset="0"/>
                <a:sym typeface="Symbol" pitchFamily="18" charset="2"/>
              </a:rPr>
              <a:t>O/ACN 95/5 V/V+0,1% TFA,  B: H</a:t>
            </a:r>
            <a:r>
              <a:rPr lang="it-IT" altLang="it-IT" sz="1200" baseline="-25000" smtClean="0">
                <a:solidFill>
                  <a:srgbClr val="000000"/>
                </a:solidFill>
                <a:latin typeface="Comic Sans MS" pitchFamily="66" charset="0"/>
                <a:sym typeface="Symbol" pitchFamily="18" charset="2"/>
              </a:rPr>
              <a:t>2</a:t>
            </a:r>
            <a:r>
              <a:rPr lang="it-IT" altLang="it-IT" sz="1200" smtClean="0">
                <a:solidFill>
                  <a:srgbClr val="000000"/>
                </a:solidFill>
                <a:latin typeface="Comic Sans MS" pitchFamily="66" charset="0"/>
                <a:sym typeface="Symbol" pitchFamily="18" charset="2"/>
              </a:rPr>
              <a:t>O/ACN 5/95 V/V+0,1% TFA; Flow rate: 15.000 L/min; </a:t>
            </a:r>
            <a:r>
              <a:rPr lang="el-GR" altLang="it-IT" sz="1200" smtClean="0">
                <a:solidFill>
                  <a:srgbClr val="000000"/>
                </a:solidFill>
                <a:latin typeface="Comic Sans MS" pitchFamily="66" charset="0"/>
                <a:sym typeface="Symbol" pitchFamily="18" charset="2"/>
              </a:rPr>
              <a:t>Δ</a:t>
            </a:r>
            <a:r>
              <a:rPr lang="en-US" altLang="it-IT" sz="1200" smtClean="0">
                <a:solidFill>
                  <a:srgbClr val="000000"/>
                </a:solidFill>
                <a:latin typeface="Comic Sans MS" pitchFamily="66" charset="0"/>
                <a:sym typeface="Symbol" pitchFamily="18" charset="2"/>
              </a:rPr>
              <a:t>P: 132 bar</a:t>
            </a:r>
            <a:endParaRPr lang="it-IT" altLang="it-IT" sz="1200" smtClean="0">
              <a:solidFill>
                <a:srgbClr val="000000"/>
              </a:solidFill>
              <a:latin typeface="Comic Sans MS" pitchFamily="66" charset="0"/>
              <a:sym typeface="Symbol" pitchFamily="18" charset="2"/>
            </a:endParaRPr>
          </a:p>
          <a:p>
            <a:pPr fontAlgn="base">
              <a:spcBef>
                <a:spcPct val="0"/>
              </a:spcBef>
              <a:spcAft>
                <a:spcPct val="0"/>
              </a:spcAft>
            </a:pPr>
            <a:r>
              <a:rPr lang="it-IT" altLang="it-IT" sz="1200" smtClean="0">
                <a:solidFill>
                  <a:srgbClr val="000000"/>
                </a:solidFill>
                <a:latin typeface="Comic Sans MS" pitchFamily="66" charset="0"/>
                <a:sym typeface="Symbol" pitchFamily="18" charset="2"/>
              </a:rPr>
              <a:t>Pump: Dionex Ultimate 3000; Cell: 20nl; Vinj: 200 nl; T: 60°C, UV@214nm</a:t>
            </a:r>
          </a:p>
        </p:txBody>
      </p:sp>
      <p:sp>
        <p:nvSpPr>
          <p:cNvPr id="168971" name="CasellaDiTesto 8"/>
          <p:cNvSpPr txBox="1">
            <a:spLocks noChangeArrowheads="1"/>
          </p:cNvSpPr>
          <p:nvPr/>
        </p:nvSpPr>
        <p:spPr bwMode="auto">
          <a:xfrm>
            <a:off x="4897438" y="4071938"/>
            <a:ext cx="3095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1600" b="1" smtClean="0">
                <a:solidFill>
                  <a:srgbClr val="000000"/>
                </a:solidFill>
              </a:rPr>
              <a:t>?</a:t>
            </a:r>
          </a:p>
        </p:txBody>
      </p:sp>
      <p:cxnSp>
        <p:nvCxnSpPr>
          <p:cNvPr id="11" name="Connettore 2 10"/>
          <p:cNvCxnSpPr/>
          <p:nvPr/>
        </p:nvCxnSpPr>
        <p:spPr>
          <a:xfrm rot="10800000" flipV="1">
            <a:off x="4637088" y="4300538"/>
            <a:ext cx="304800" cy="76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27560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6" name="Object 2"/>
          <p:cNvGraphicFramePr>
            <a:graphicFrameLocks/>
          </p:cNvGraphicFramePr>
          <p:nvPr/>
        </p:nvGraphicFramePr>
        <p:xfrm>
          <a:off x="-238125" y="565150"/>
          <a:ext cx="9296400" cy="5988050"/>
        </p:xfrm>
        <a:graphic>
          <a:graphicData uri="http://schemas.openxmlformats.org/presentationml/2006/ole">
            <p:oleObj spid="_x0000_s6148" name="Graph" r:id="rId3" imgW="3908755" imgH="2926080" progId="">
              <p:embed/>
            </p:oleObj>
          </a:graphicData>
        </a:graphic>
      </p:graphicFrame>
      <p:sp>
        <p:nvSpPr>
          <p:cNvPr id="3" name="Text Box 38"/>
          <p:cNvSpPr txBox="1">
            <a:spLocks noChangeArrowheads="1"/>
          </p:cNvSpPr>
          <p:nvPr/>
        </p:nvSpPr>
        <p:spPr bwMode="auto">
          <a:xfrm>
            <a:off x="5486400" y="914400"/>
            <a:ext cx="2819400" cy="86177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fontAlgn="base">
              <a:spcBef>
                <a:spcPct val="0"/>
              </a:spcBef>
              <a:spcAft>
                <a:spcPct val="0"/>
              </a:spcAft>
              <a:defRPr/>
            </a:pPr>
            <a:r>
              <a:rPr lang="it-IT" dirty="0" err="1">
                <a:solidFill>
                  <a:srgbClr val="FFFFFF"/>
                </a:solidFill>
                <a:latin typeface="Comic Sans MS" pitchFamily="66" charset="0"/>
                <a:sym typeface="Symbol" pitchFamily="18" charset="2"/>
              </a:rPr>
              <a:t>Packed</a:t>
            </a:r>
            <a:r>
              <a:rPr lang="it-IT" dirty="0">
                <a:solidFill>
                  <a:srgbClr val="FFFFFF"/>
                </a:solidFill>
                <a:latin typeface="Comic Sans MS" pitchFamily="66" charset="0"/>
                <a:sym typeface="Symbol" pitchFamily="18" charset="2"/>
              </a:rPr>
              <a:t> </a:t>
            </a:r>
            <a:r>
              <a:rPr lang="it-IT" dirty="0" err="1">
                <a:solidFill>
                  <a:srgbClr val="FFFFFF"/>
                </a:solidFill>
                <a:latin typeface="Comic Sans MS" pitchFamily="66" charset="0"/>
                <a:sym typeface="Symbol" pitchFamily="18" charset="2"/>
              </a:rPr>
              <a:t>Column</a:t>
            </a:r>
            <a:r>
              <a:rPr lang="it-IT" dirty="0">
                <a:solidFill>
                  <a:srgbClr val="FFFFFF"/>
                </a:solidFill>
                <a:latin typeface="Comic Sans MS" pitchFamily="66" charset="0"/>
                <a:sym typeface="Symbol" pitchFamily="18" charset="2"/>
              </a:rPr>
              <a:t>  </a:t>
            </a:r>
          </a:p>
          <a:p>
            <a:pPr algn="ctr" fontAlgn="base">
              <a:spcBef>
                <a:spcPct val="0"/>
              </a:spcBef>
              <a:spcAft>
                <a:spcPct val="0"/>
              </a:spcAft>
              <a:defRPr/>
            </a:pPr>
            <a:r>
              <a:rPr lang="it-IT" sz="1600" dirty="0">
                <a:solidFill>
                  <a:srgbClr val="FFFFFF"/>
                </a:solidFill>
                <a:latin typeface="Comic Sans MS" pitchFamily="66" charset="0"/>
                <a:sym typeface="Symbol" pitchFamily="18" charset="2"/>
              </a:rPr>
              <a:t>ACE C4 3</a:t>
            </a:r>
            <a:r>
              <a:rPr lang="el-GR" sz="1600" dirty="0">
                <a:solidFill>
                  <a:srgbClr val="FFFFFF"/>
                </a:solidFill>
                <a:latin typeface="Comic Sans MS" pitchFamily="66" charset="0"/>
                <a:sym typeface="Symbol" pitchFamily="18" charset="2"/>
              </a:rPr>
              <a:t>μ</a:t>
            </a:r>
            <a:r>
              <a:rPr lang="it-IT" sz="1600" dirty="0">
                <a:solidFill>
                  <a:srgbClr val="FFFFFF"/>
                </a:solidFill>
                <a:latin typeface="Comic Sans MS" pitchFamily="66" charset="0"/>
                <a:sym typeface="Symbol" pitchFamily="18" charset="2"/>
              </a:rPr>
              <a:t>m 300Å</a:t>
            </a:r>
          </a:p>
          <a:p>
            <a:pPr algn="ctr" fontAlgn="base">
              <a:spcBef>
                <a:spcPct val="0"/>
              </a:spcBef>
              <a:spcAft>
                <a:spcPct val="0"/>
              </a:spcAft>
              <a:defRPr/>
            </a:pPr>
            <a:r>
              <a:rPr lang="it-IT" sz="1600" dirty="0">
                <a:solidFill>
                  <a:srgbClr val="FFFFFF"/>
                </a:solidFill>
                <a:latin typeface="Comic Sans MS" pitchFamily="66" charset="0"/>
                <a:sym typeface="Symbol" pitchFamily="18" charset="2"/>
              </a:rPr>
              <a:t>150x0.300mm</a:t>
            </a:r>
          </a:p>
        </p:txBody>
      </p:sp>
      <p:sp>
        <p:nvSpPr>
          <p:cNvPr id="4" name="Rectangle 1"/>
          <p:cNvSpPr>
            <a:spLocks noChangeArrowheads="1"/>
          </p:cNvSpPr>
          <p:nvPr/>
        </p:nvSpPr>
        <p:spPr bwMode="auto">
          <a:xfrm>
            <a:off x="-9525" y="34925"/>
            <a:ext cx="9144000" cy="523875"/>
          </a:xfrm>
          <a:prstGeom prst="rect">
            <a:avLst/>
          </a:prstGeom>
          <a:noFill/>
          <a:ln w="9525">
            <a:noFill/>
            <a:miter lim="800000"/>
            <a:headEnd/>
            <a:tailEnd/>
          </a:ln>
          <a:effectLst/>
        </p:spPr>
        <p:txBody>
          <a:bodyPr anchor="ctr">
            <a:spAutoFit/>
          </a:bodyPr>
          <a:lstStyle/>
          <a:p>
            <a:pPr algn="ctr">
              <a:defRPr/>
            </a:pPr>
            <a:r>
              <a:rPr lang="it-IT" sz="2800" b="1" dirty="0" err="1">
                <a:solidFill>
                  <a:srgbClr val="FF9933"/>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Analysis</a:t>
            </a:r>
            <a:r>
              <a:rPr lang="it-IT" sz="2800" b="1" dirty="0">
                <a:solidFill>
                  <a:srgbClr val="FF9933"/>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FF9933"/>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of</a:t>
            </a:r>
            <a:r>
              <a:rPr lang="it-IT" sz="2800" b="1" dirty="0">
                <a:solidFill>
                  <a:srgbClr val="FF9933"/>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en-US" sz="2800" b="1" dirty="0">
                <a:solidFill>
                  <a:srgbClr val="FF9933"/>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Erythropoietin</a:t>
            </a:r>
            <a:endParaRPr lang="it-IT" sz="2800" b="1" dirty="0" err="1">
              <a:solidFill>
                <a:srgbClr val="FF9933"/>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endParaRPr>
          </a:p>
        </p:txBody>
      </p:sp>
      <p:cxnSp>
        <p:nvCxnSpPr>
          <p:cNvPr id="5" name="Connettore 1 4"/>
          <p:cNvCxnSpPr/>
          <p:nvPr/>
        </p:nvCxnSpPr>
        <p:spPr>
          <a:xfrm>
            <a:off x="190500" y="590550"/>
            <a:ext cx="8839200" cy="1588"/>
          </a:xfrm>
          <a:prstGeom prst="line">
            <a:avLst/>
          </a:prstGeom>
          <a:ln w="25400">
            <a:solidFill>
              <a:srgbClr val="FF9933"/>
            </a:solidFill>
          </a:ln>
        </p:spPr>
        <p:style>
          <a:lnRef idx="1">
            <a:schemeClr val="accent1"/>
          </a:lnRef>
          <a:fillRef idx="0">
            <a:schemeClr val="accent1"/>
          </a:fillRef>
          <a:effectRef idx="0">
            <a:schemeClr val="accent1"/>
          </a:effectRef>
          <a:fontRef idx="minor">
            <a:schemeClr val="tx1"/>
          </a:fontRef>
        </p:style>
      </p:cxnSp>
      <p:sp>
        <p:nvSpPr>
          <p:cNvPr id="169992" name="Rectangle 16"/>
          <p:cNvSpPr>
            <a:spLocks noChangeArrowheads="1"/>
          </p:cNvSpPr>
          <p:nvPr/>
        </p:nvSpPr>
        <p:spPr bwMode="auto">
          <a:xfrm>
            <a:off x="304800" y="6245225"/>
            <a:ext cx="8534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1200" smtClean="0">
                <a:solidFill>
                  <a:srgbClr val="000000"/>
                </a:solidFill>
                <a:latin typeface="Comic Sans MS" pitchFamily="66" charset="0"/>
                <a:sym typeface="Symbol" pitchFamily="18" charset="2"/>
              </a:rPr>
              <a:t>Eluents: A: H</a:t>
            </a:r>
            <a:r>
              <a:rPr lang="it-IT" altLang="it-IT" sz="1200" baseline="-25000" smtClean="0">
                <a:solidFill>
                  <a:srgbClr val="000000"/>
                </a:solidFill>
                <a:latin typeface="Comic Sans MS" pitchFamily="66" charset="0"/>
                <a:sym typeface="Symbol" pitchFamily="18" charset="2"/>
              </a:rPr>
              <a:t>2</a:t>
            </a:r>
            <a:r>
              <a:rPr lang="it-IT" altLang="it-IT" sz="1200" smtClean="0">
                <a:solidFill>
                  <a:srgbClr val="000000"/>
                </a:solidFill>
                <a:latin typeface="Comic Sans MS" pitchFamily="66" charset="0"/>
                <a:sym typeface="Symbol" pitchFamily="18" charset="2"/>
              </a:rPr>
              <a:t>O/ACN 95/5 V/V+0,1% TFA,  B: H</a:t>
            </a:r>
            <a:r>
              <a:rPr lang="it-IT" altLang="it-IT" sz="1200" baseline="-25000" smtClean="0">
                <a:solidFill>
                  <a:srgbClr val="000000"/>
                </a:solidFill>
                <a:latin typeface="Comic Sans MS" pitchFamily="66" charset="0"/>
                <a:sym typeface="Symbol" pitchFamily="18" charset="2"/>
              </a:rPr>
              <a:t>2</a:t>
            </a:r>
            <a:r>
              <a:rPr lang="it-IT" altLang="it-IT" sz="1200" smtClean="0">
                <a:solidFill>
                  <a:srgbClr val="000000"/>
                </a:solidFill>
                <a:latin typeface="Comic Sans MS" pitchFamily="66" charset="0"/>
                <a:sym typeface="Symbol" pitchFamily="18" charset="2"/>
              </a:rPr>
              <a:t>O/ACN 5/95 V/V+0,1% TFA; Flow rate: 3.000 L/min; </a:t>
            </a:r>
            <a:r>
              <a:rPr lang="el-GR" altLang="it-IT" sz="1200" smtClean="0">
                <a:solidFill>
                  <a:srgbClr val="000000"/>
                </a:solidFill>
                <a:latin typeface="Comic Sans MS" pitchFamily="66" charset="0"/>
                <a:sym typeface="Symbol" pitchFamily="18" charset="2"/>
              </a:rPr>
              <a:t>Δ</a:t>
            </a:r>
            <a:r>
              <a:rPr lang="en-US" altLang="it-IT" sz="1200" smtClean="0">
                <a:solidFill>
                  <a:srgbClr val="000000"/>
                </a:solidFill>
                <a:latin typeface="Comic Sans MS" pitchFamily="66" charset="0"/>
                <a:sym typeface="Symbol" pitchFamily="18" charset="2"/>
              </a:rPr>
              <a:t>P: 34bar</a:t>
            </a:r>
            <a:endParaRPr lang="it-IT" altLang="it-IT" sz="1200" smtClean="0">
              <a:solidFill>
                <a:srgbClr val="000000"/>
              </a:solidFill>
              <a:latin typeface="Comic Sans MS" pitchFamily="66" charset="0"/>
              <a:sym typeface="Symbol" pitchFamily="18" charset="2"/>
            </a:endParaRPr>
          </a:p>
          <a:p>
            <a:pPr fontAlgn="base">
              <a:spcBef>
                <a:spcPct val="0"/>
              </a:spcBef>
              <a:spcAft>
                <a:spcPct val="0"/>
              </a:spcAft>
            </a:pPr>
            <a:r>
              <a:rPr lang="it-IT" altLang="it-IT" sz="1200" smtClean="0">
                <a:solidFill>
                  <a:srgbClr val="000000"/>
                </a:solidFill>
                <a:latin typeface="Comic Sans MS" pitchFamily="66" charset="0"/>
                <a:sym typeface="Symbol" pitchFamily="18" charset="2"/>
              </a:rPr>
              <a:t>Pump: Dionex Ultimate 3000; Cell: 20nl; Vinj: 200 nl; T: 60°C, UV@214nm</a:t>
            </a:r>
          </a:p>
        </p:txBody>
      </p:sp>
      <p:sp>
        <p:nvSpPr>
          <p:cNvPr id="169993" name="CasellaDiTesto 6"/>
          <p:cNvSpPr txBox="1">
            <a:spLocks noChangeArrowheads="1"/>
          </p:cNvSpPr>
          <p:nvPr/>
        </p:nvSpPr>
        <p:spPr bwMode="auto">
          <a:xfrm>
            <a:off x="1828800" y="1905000"/>
            <a:ext cx="2921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b="1" smtClean="0">
                <a:solidFill>
                  <a:srgbClr val="FF9933"/>
                </a:solidFill>
                <a:latin typeface="Comic Sans MS" pitchFamily="66" charset="0"/>
              </a:rPr>
              <a:t>Erythropoietin </a:t>
            </a:r>
            <a:r>
              <a:rPr lang="en-US" altLang="it-IT" sz="1000" b="1" smtClean="0">
                <a:solidFill>
                  <a:srgbClr val="FF9933"/>
                </a:solidFill>
                <a:latin typeface="Comic Sans MS" pitchFamily="66" charset="0"/>
              </a:rPr>
              <a:t>[c]:0.500 mg/ml</a:t>
            </a:r>
            <a:r>
              <a:rPr lang="en-US" altLang="it-IT" sz="1000" smtClean="0">
                <a:solidFill>
                  <a:srgbClr val="FF9933"/>
                </a:solidFill>
              </a:rPr>
              <a:t> </a:t>
            </a:r>
          </a:p>
        </p:txBody>
      </p:sp>
      <p:sp>
        <p:nvSpPr>
          <p:cNvPr id="169994" name="CasellaDiTesto 7"/>
          <p:cNvSpPr txBox="1">
            <a:spLocks noChangeArrowheads="1"/>
          </p:cNvSpPr>
          <p:nvPr/>
        </p:nvSpPr>
        <p:spPr bwMode="auto">
          <a:xfrm>
            <a:off x="5619750" y="4506913"/>
            <a:ext cx="3095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1600" b="1" smtClean="0">
                <a:solidFill>
                  <a:srgbClr val="000000"/>
                </a:solidFill>
              </a:rPr>
              <a:t>?</a:t>
            </a:r>
          </a:p>
        </p:txBody>
      </p:sp>
      <p:sp>
        <p:nvSpPr>
          <p:cNvPr id="169995" name="CasellaDiTesto 8"/>
          <p:cNvSpPr txBox="1">
            <a:spLocks noChangeArrowheads="1"/>
          </p:cNvSpPr>
          <p:nvPr/>
        </p:nvSpPr>
        <p:spPr bwMode="auto">
          <a:xfrm>
            <a:off x="5278438" y="4233863"/>
            <a:ext cx="3095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1600" b="1" smtClean="0">
                <a:solidFill>
                  <a:srgbClr val="000000"/>
                </a:solidFill>
              </a:rPr>
              <a:t>?</a:t>
            </a:r>
          </a:p>
        </p:txBody>
      </p:sp>
      <p:sp>
        <p:nvSpPr>
          <p:cNvPr id="169996" name="CasellaDiTesto 9"/>
          <p:cNvSpPr txBox="1">
            <a:spLocks noChangeArrowheads="1"/>
          </p:cNvSpPr>
          <p:nvPr/>
        </p:nvSpPr>
        <p:spPr bwMode="auto">
          <a:xfrm>
            <a:off x="4343400" y="4681538"/>
            <a:ext cx="3095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it-IT" sz="1600" b="1" smtClean="0">
                <a:solidFill>
                  <a:srgbClr val="000000"/>
                </a:solidFill>
              </a:rPr>
              <a:t>?</a:t>
            </a:r>
          </a:p>
        </p:txBody>
      </p:sp>
      <p:cxnSp>
        <p:nvCxnSpPr>
          <p:cNvPr id="12" name="Connettore 2 11"/>
          <p:cNvCxnSpPr/>
          <p:nvPr/>
        </p:nvCxnSpPr>
        <p:spPr>
          <a:xfrm rot="16200000" flipH="1">
            <a:off x="4572000" y="4973638"/>
            <a:ext cx="152400" cy="152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rot="10800000" flipV="1">
            <a:off x="5105400" y="4448175"/>
            <a:ext cx="228600" cy="603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rot="5400000">
            <a:off x="5427663" y="4851400"/>
            <a:ext cx="3048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53059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525" y="76200"/>
            <a:ext cx="9144000" cy="523875"/>
          </a:xfrm>
          <a:prstGeom prst="rect">
            <a:avLst/>
          </a:prstGeom>
          <a:noFill/>
          <a:ln w="9525">
            <a:noFill/>
            <a:miter lim="800000"/>
            <a:headEnd/>
            <a:tailEnd/>
          </a:ln>
          <a:effectLst/>
        </p:spPr>
        <p:txBody>
          <a:bodyPr anchor="ctr">
            <a:spAutoFit/>
          </a:bodyPr>
          <a:lstStyle/>
          <a:p>
            <a:pPr algn="ctr">
              <a:defRPr/>
            </a:pP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Separation</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of</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Protein</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Mix</a:t>
            </a:r>
            <a:endParaRPr lang="it-IT" sz="2800" dirty="0">
              <a:solidFill>
                <a:srgbClr val="3399FF"/>
              </a:solidFill>
              <a:effectLst>
                <a:outerShdw blurRad="38100" dist="38100" dir="2700000" algn="tl">
                  <a:srgbClr val="000000">
                    <a:alpha val="43137"/>
                  </a:srgbClr>
                </a:outerShdw>
              </a:effectLst>
              <a:latin typeface="Arial" pitchFamily="34" charset="0"/>
            </a:endParaRPr>
          </a:p>
        </p:txBody>
      </p:sp>
      <p:cxnSp>
        <p:nvCxnSpPr>
          <p:cNvPr id="3" name="Connettore 1 2"/>
          <p:cNvCxnSpPr/>
          <p:nvPr/>
        </p:nvCxnSpPr>
        <p:spPr>
          <a:xfrm>
            <a:off x="190500" y="638175"/>
            <a:ext cx="8839200" cy="1588"/>
          </a:xfrm>
          <a:prstGeom prst="line">
            <a:avLst/>
          </a:prstGeom>
          <a:ln w="25400">
            <a:solidFill>
              <a:srgbClr val="3399FF"/>
            </a:solidFill>
          </a:ln>
        </p:spPr>
        <p:style>
          <a:lnRef idx="1">
            <a:schemeClr val="accent1"/>
          </a:lnRef>
          <a:fillRef idx="0">
            <a:schemeClr val="accent1"/>
          </a:fillRef>
          <a:effectRef idx="0">
            <a:schemeClr val="accent1"/>
          </a:effectRef>
          <a:fontRef idx="minor">
            <a:schemeClr val="tx1"/>
          </a:fontRef>
        </p:style>
      </p:cxnSp>
      <p:graphicFrame>
        <p:nvGraphicFramePr>
          <p:cNvPr id="171012" name="Object 2"/>
          <p:cNvGraphicFramePr>
            <a:graphicFrameLocks noChangeAspect="1"/>
          </p:cNvGraphicFramePr>
          <p:nvPr/>
        </p:nvGraphicFramePr>
        <p:xfrm>
          <a:off x="-376238" y="381000"/>
          <a:ext cx="5551488" cy="4140200"/>
        </p:xfrm>
        <a:graphic>
          <a:graphicData uri="http://schemas.openxmlformats.org/presentationml/2006/ole">
            <p:oleObj spid="_x0000_s7172" name="Graph" r:id="rId3" imgW="3622853" imgH="2882189" progId="">
              <p:embed/>
            </p:oleObj>
          </a:graphicData>
        </a:graphic>
      </p:graphicFrame>
      <p:graphicFrame>
        <p:nvGraphicFramePr>
          <p:cNvPr id="5" name="Tabella 4"/>
          <p:cNvGraphicFramePr>
            <a:graphicFrameLocks noGrp="1"/>
          </p:cNvGraphicFramePr>
          <p:nvPr/>
        </p:nvGraphicFramePr>
        <p:xfrm>
          <a:off x="5500688" y="2000250"/>
          <a:ext cx="3476625" cy="1706880"/>
        </p:xfrm>
        <a:graphic>
          <a:graphicData uri="http://schemas.openxmlformats.org/drawingml/2006/table">
            <a:tbl>
              <a:tblPr/>
              <a:tblGrid>
                <a:gridCol w="3476625"/>
              </a:tblGrid>
              <a:tr h="1706563">
                <a:tc>
                  <a:txBody>
                    <a:bodyPr/>
                    <a:lstStyle/>
                    <a:p>
                      <a:pPr algn="l">
                        <a:spcAft>
                          <a:spcPts val="0"/>
                        </a:spcAft>
                      </a:pPr>
                      <a:r>
                        <a:rPr lang="en-US" sz="1400" b="1" dirty="0">
                          <a:latin typeface="Comic Sans MS"/>
                          <a:ea typeface="Times New Roman"/>
                        </a:rPr>
                        <a:t>1.</a:t>
                      </a:r>
                      <a:r>
                        <a:rPr lang="en-US" sz="1400" dirty="0">
                          <a:latin typeface="Comic Sans MS"/>
                          <a:ea typeface="Times New Roman"/>
                        </a:rPr>
                        <a:t>  </a:t>
                      </a:r>
                      <a:r>
                        <a:rPr lang="en-US" sz="1400" b="1" dirty="0" err="1">
                          <a:latin typeface="Comic Sans MS"/>
                          <a:ea typeface="Times New Roman"/>
                        </a:rPr>
                        <a:t>Ribonuclease</a:t>
                      </a:r>
                      <a:r>
                        <a:rPr lang="en-US" sz="1400" b="1" dirty="0">
                          <a:latin typeface="Comic Sans MS"/>
                          <a:ea typeface="Times New Roman"/>
                        </a:rPr>
                        <a:t> A</a:t>
                      </a:r>
                      <a:r>
                        <a:rPr lang="en-US" sz="1400" dirty="0">
                          <a:latin typeface="Comic Sans MS"/>
                          <a:ea typeface="Times New Roman"/>
                        </a:rPr>
                        <a:t> (0.0413 mg/ml)</a:t>
                      </a:r>
                      <a:endParaRPr lang="it-IT" sz="1400" dirty="0">
                        <a:latin typeface="Times New Roman"/>
                        <a:ea typeface="Times New Roman"/>
                      </a:endParaRPr>
                    </a:p>
                    <a:p>
                      <a:pPr algn="l">
                        <a:spcAft>
                          <a:spcPts val="0"/>
                        </a:spcAft>
                      </a:pPr>
                      <a:r>
                        <a:rPr lang="en-US" sz="1400" b="1" dirty="0">
                          <a:latin typeface="Comic Sans MS"/>
                          <a:ea typeface="Times New Roman"/>
                        </a:rPr>
                        <a:t>2.</a:t>
                      </a:r>
                      <a:r>
                        <a:rPr lang="en-US" sz="1400" dirty="0">
                          <a:latin typeface="Comic Sans MS"/>
                          <a:ea typeface="Times New Roman"/>
                        </a:rPr>
                        <a:t>  </a:t>
                      </a:r>
                      <a:r>
                        <a:rPr lang="en-US" sz="1400" b="1" dirty="0" err="1">
                          <a:latin typeface="Comic Sans MS"/>
                          <a:ea typeface="Times New Roman"/>
                        </a:rPr>
                        <a:t>Lysozyme</a:t>
                      </a:r>
                      <a:r>
                        <a:rPr lang="en-US" sz="1400" dirty="0">
                          <a:latin typeface="Comic Sans MS"/>
                          <a:ea typeface="Times New Roman"/>
                        </a:rPr>
                        <a:t> (0.0421 mg/ml)</a:t>
                      </a:r>
                      <a:endParaRPr lang="it-IT" sz="1400" dirty="0">
                        <a:latin typeface="Times New Roman"/>
                        <a:ea typeface="Times New Roman"/>
                      </a:endParaRPr>
                    </a:p>
                    <a:p>
                      <a:pPr algn="l">
                        <a:spcAft>
                          <a:spcPts val="0"/>
                        </a:spcAft>
                      </a:pPr>
                      <a:r>
                        <a:rPr lang="en-US" sz="1400" b="1" dirty="0">
                          <a:latin typeface="Comic Sans MS"/>
                          <a:ea typeface="Times New Roman"/>
                        </a:rPr>
                        <a:t>3.</a:t>
                      </a:r>
                      <a:r>
                        <a:rPr lang="en-US" sz="1400" dirty="0">
                          <a:latin typeface="Comic Sans MS"/>
                          <a:ea typeface="Times New Roman"/>
                        </a:rPr>
                        <a:t> </a:t>
                      </a:r>
                      <a:r>
                        <a:rPr lang="en-US" sz="1400" b="1" dirty="0">
                          <a:latin typeface="Comic Sans MS"/>
                          <a:ea typeface="Times New Roman"/>
                        </a:rPr>
                        <a:t> </a:t>
                      </a:r>
                      <a:r>
                        <a:rPr lang="en-US" sz="1400" b="1" dirty="0">
                          <a:latin typeface="Symbol"/>
                          <a:ea typeface="Times New Roman"/>
                        </a:rPr>
                        <a:t>a</a:t>
                      </a:r>
                      <a:r>
                        <a:rPr lang="en-US" sz="1400" b="1" dirty="0">
                          <a:latin typeface="Comic Sans MS"/>
                          <a:ea typeface="Times New Roman"/>
                        </a:rPr>
                        <a:t>-</a:t>
                      </a:r>
                      <a:r>
                        <a:rPr lang="en-US" sz="1400" b="1" dirty="0" err="1">
                          <a:latin typeface="Comic Sans MS"/>
                          <a:ea typeface="Times New Roman"/>
                        </a:rPr>
                        <a:t>Lactalbumin</a:t>
                      </a:r>
                      <a:r>
                        <a:rPr lang="en-US" sz="1400" b="1" dirty="0">
                          <a:latin typeface="Comic Sans MS"/>
                          <a:ea typeface="Times New Roman"/>
                        </a:rPr>
                        <a:t> </a:t>
                      </a:r>
                      <a:r>
                        <a:rPr lang="en-US" sz="1400" dirty="0">
                          <a:latin typeface="Comic Sans MS"/>
                          <a:ea typeface="Times New Roman"/>
                        </a:rPr>
                        <a:t>(0.0397 mg/ml)</a:t>
                      </a:r>
                      <a:endParaRPr lang="it-IT" sz="1400" dirty="0">
                        <a:latin typeface="Times New Roman"/>
                        <a:ea typeface="Times New Roman"/>
                      </a:endParaRPr>
                    </a:p>
                    <a:p>
                      <a:pPr algn="l">
                        <a:spcAft>
                          <a:spcPts val="0"/>
                        </a:spcAft>
                      </a:pPr>
                      <a:r>
                        <a:rPr lang="en-US" sz="1400" b="1" dirty="0">
                          <a:latin typeface="Comic Sans MS"/>
                          <a:ea typeface="Times New Roman"/>
                        </a:rPr>
                        <a:t>4. </a:t>
                      </a:r>
                      <a:r>
                        <a:rPr lang="en-US" sz="1400" b="1" dirty="0" err="1">
                          <a:latin typeface="Comic Sans MS"/>
                          <a:ea typeface="Times New Roman"/>
                        </a:rPr>
                        <a:t>Myoglobin</a:t>
                      </a:r>
                      <a:r>
                        <a:rPr lang="en-US" sz="1400" dirty="0">
                          <a:latin typeface="Comic Sans MS"/>
                          <a:ea typeface="Times New Roman"/>
                        </a:rPr>
                        <a:t> (0.0405 mg/ml)</a:t>
                      </a:r>
                      <a:endParaRPr lang="it-IT" sz="1400" dirty="0">
                        <a:latin typeface="Times New Roman"/>
                        <a:ea typeface="Times New Roman"/>
                      </a:endParaRPr>
                    </a:p>
                    <a:p>
                      <a:pPr marL="228600" indent="-228600" algn="l">
                        <a:spcAft>
                          <a:spcPts val="0"/>
                        </a:spcAft>
                        <a:buAutoNum type="arabicPeriod" startAt="5"/>
                      </a:pPr>
                      <a:r>
                        <a:rPr lang="en-US" sz="1400" b="1" dirty="0" smtClean="0">
                          <a:latin typeface="Symbol" pitchFamily="18" charset="2"/>
                          <a:ea typeface="Times New Roman"/>
                        </a:rPr>
                        <a:t>a</a:t>
                      </a:r>
                      <a:r>
                        <a:rPr lang="en-US" sz="1400" b="1" dirty="0" smtClean="0">
                          <a:latin typeface="Comic Sans MS" pitchFamily="66" charset="0"/>
                          <a:ea typeface="Times New Roman"/>
                        </a:rPr>
                        <a:t>-</a:t>
                      </a:r>
                      <a:r>
                        <a:rPr lang="en-US" sz="1400" b="1" dirty="0" err="1" smtClean="0">
                          <a:latin typeface="Comic Sans MS" pitchFamily="66" charset="0"/>
                          <a:ea typeface="Times New Roman"/>
                        </a:rPr>
                        <a:t>Chimotrypsinogen</a:t>
                      </a:r>
                      <a:r>
                        <a:rPr lang="en-US" sz="1400" b="1" dirty="0" smtClean="0">
                          <a:latin typeface="Comic Sans MS"/>
                          <a:ea typeface="Times New Roman"/>
                        </a:rPr>
                        <a:t> </a:t>
                      </a:r>
                      <a:r>
                        <a:rPr lang="en-US" sz="1400" dirty="0">
                          <a:latin typeface="Comic Sans MS"/>
                          <a:ea typeface="Times New Roman"/>
                        </a:rPr>
                        <a:t>(0.0413 mg/ml</a:t>
                      </a:r>
                      <a:r>
                        <a:rPr lang="en-US" sz="1400" dirty="0" smtClean="0">
                          <a:latin typeface="Comic Sans MS"/>
                          <a:ea typeface="Times New Roman"/>
                        </a:rPr>
                        <a:t>)</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1400" b="1" i="0" u="none" strike="noStrike" cap="none" normalizeH="0" baseline="0" dirty="0" err="1" smtClean="0">
                          <a:ln>
                            <a:noFill/>
                          </a:ln>
                          <a:solidFill>
                            <a:schemeClr val="tx1"/>
                          </a:solidFill>
                          <a:effectLst/>
                          <a:latin typeface="Comic Sans MS" pitchFamily="66" charset="0"/>
                          <a:ea typeface="Times New Roman" pitchFamily="18" charset="0"/>
                          <a:cs typeface="Arial" pitchFamily="34" charset="0"/>
                        </a:rPr>
                        <a:t>Ovoalbumin</a:t>
                      </a:r>
                      <a:r>
                        <a:rPr kumimoji="0" lang="en-US" sz="14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(0.0889 mg/ml)</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endParaRPr kumimoji="0" lang="en-US" sz="14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itchFamily="66" charset="0"/>
                        </a:rPr>
                        <a:t>Total amount injected: 58.5 </a:t>
                      </a:r>
                      <a:r>
                        <a:rPr lang="en-GB" sz="1400" dirty="0" err="1" smtClean="0">
                          <a:latin typeface="Comic Sans MS" pitchFamily="66" charset="0"/>
                        </a:rPr>
                        <a:t>ng</a:t>
                      </a:r>
                      <a:endParaRPr lang="en-GB" sz="1400" dirty="0" smtClean="0">
                        <a:latin typeface="Comic Sans MS" pitchFamily="66" charset="0"/>
                      </a:endParaRPr>
                    </a:p>
                  </a:txBody>
                  <a:tcPr marL="114300" marR="114300" marT="0" marB="0">
                    <a:lnL>
                      <a:noFill/>
                    </a:lnL>
                    <a:lnR>
                      <a:noFill/>
                    </a:lnR>
                    <a:lnT>
                      <a:noFill/>
                    </a:lnT>
                    <a:lnB>
                      <a:noFill/>
                    </a:lnB>
                  </a:tcPr>
                </a:tc>
              </a:tr>
            </a:tbl>
          </a:graphicData>
        </a:graphic>
      </p:graphicFrame>
      <p:graphicFrame>
        <p:nvGraphicFramePr>
          <p:cNvPr id="6" name="Tabella 5"/>
          <p:cNvGraphicFramePr>
            <a:graphicFrameLocks noGrp="1"/>
          </p:cNvGraphicFramePr>
          <p:nvPr/>
        </p:nvGraphicFramePr>
        <p:xfrm>
          <a:off x="914400" y="4441825"/>
          <a:ext cx="7286626" cy="1295405"/>
        </p:xfrm>
        <a:graphic>
          <a:graphicData uri="http://schemas.openxmlformats.org/drawingml/2006/table">
            <a:tbl>
              <a:tblPr/>
              <a:tblGrid>
                <a:gridCol w="466233"/>
                <a:gridCol w="1319705"/>
                <a:gridCol w="645493"/>
                <a:gridCol w="646977"/>
                <a:gridCol w="564587"/>
                <a:gridCol w="564587"/>
                <a:gridCol w="449625"/>
                <a:gridCol w="885841"/>
                <a:gridCol w="906916"/>
                <a:gridCol w="836662"/>
              </a:tblGrid>
              <a:tr h="155990">
                <a:tc rowSpan="2">
                  <a:txBody>
                    <a:bodyPr/>
                    <a:lstStyle/>
                    <a:p>
                      <a:pPr algn="ctr">
                        <a:spcAft>
                          <a:spcPts val="0"/>
                        </a:spcAft>
                      </a:pP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it-IT" sz="1000" b="1" i="1" dirty="0">
                          <a:solidFill>
                            <a:schemeClr val="tx2">
                              <a:lumMod val="60000"/>
                              <a:lumOff val="40000"/>
                            </a:schemeClr>
                          </a:solidFill>
                          <a:latin typeface="Comic Sans MS"/>
                          <a:ea typeface="Times New Roman"/>
                          <a:cs typeface="Times New Roman"/>
                        </a:rPr>
                        <a:t>Sample</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it-IT" sz="1000" b="1" i="1" dirty="0" err="1">
                          <a:solidFill>
                            <a:schemeClr val="tx2">
                              <a:lumMod val="60000"/>
                              <a:lumOff val="40000"/>
                            </a:schemeClr>
                          </a:solidFill>
                          <a:latin typeface="Comic Sans MS"/>
                          <a:ea typeface="Times New Roman"/>
                          <a:cs typeface="Times New Roman"/>
                        </a:rPr>
                        <a:t>t</a:t>
                      </a:r>
                      <a:r>
                        <a:rPr lang="it-IT" sz="1000" b="1" i="1" baseline="-25000" dirty="0" err="1">
                          <a:solidFill>
                            <a:schemeClr val="tx2">
                              <a:lumMod val="60000"/>
                              <a:lumOff val="40000"/>
                            </a:schemeClr>
                          </a:solidFill>
                          <a:latin typeface="Comic Sans MS"/>
                          <a:ea typeface="Times New Roman"/>
                          <a:cs typeface="Times New Roman"/>
                        </a:rPr>
                        <a:t>R</a:t>
                      </a:r>
                      <a:endParaRPr lang="it-IT" sz="1000" b="1" dirty="0">
                        <a:solidFill>
                          <a:schemeClr val="tx2">
                            <a:lumMod val="60000"/>
                            <a:lumOff val="40000"/>
                          </a:schemeClr>
                        </a:solidFill>
                        <a:latin typeface="Times New Roman"/>
                        <a:ea typeface="Times New Roman"/>
                        <a:cs typeface="Times New Roman"/>
                      </a:endParaRPr>
                    </a:p>
                    <a:p>
                      <a:pPr algn="ctr">
                        <a:spcAft>
                          <a:spcPts val="0"/>
                        </a:spcAft>
                      </a:pPr>
                      <a:r>
                        <a:rPr lang="it-IT" sz="1000" b="1" i="1" dirty="0">
                          <a:solidFill>
                            <a:schemeClr val="tx2">
                              <a:lumMod val="60000"/>
                              <a:lumOff val="40000"/>
                            </a:schemeClr>
                          </a:solidFill>
                          <a:latin typeface="Comic Sans MS"/>
                          <a:ea typeface="Times New Roman"/>
                          <a:cs typeface="Times New Roman"/>
                        </a:rPr>
                        <a:t>(min)</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it-IT" sz="1000" b="1" i="1" dirty="0" err="1">
                          <a:solidFill>
                            <a:schemeClr val="tx2">
                              <a:lumMod val="60000"/>
                              <a:lumOff val="40000"/>
                            </a:schemeClr>
                          </a:solidFill>
                          <a:latin typeface="Comic Sans MS"/>
                          <a:ea typeface="Times New Roman"/>
                          <a:cs typeface="Times New Roman"/>
                        </a:rPr>
                        <a:t>k</a:t>
                      </a:r>
                      <a:r>
                        <a:rPr lang="it-IT" sz="1000" b="1" i="1" dirty="0">
                          <a:solidFill>
                            <a:schemeClr val="tx2">
                              <a:lumMod val="60000"/>
                              <a:lumOff val="40000"/>
                            </a:schemeClr>
                          </a:solidFill>
                          <a:latin typeface="Comic Sans MS"/>
                          <a:ea typeface="Times New Roman"/>
                          <a:cs typeface="Times New Roman"/>
                        </a:rPr>
                        <a:t>’ </a:t>
                      </a:r>
                      <a:r>
                        <a:rPr lang="it-IT" sz="1000" b="1" i="1" dirty="0" err="1">
                          <a:solidFill>
                            <a:schemeClr val="tx2">
                              <a:lumMod val="60000"/>
                              <a:lumOff val="40000"/>
                            </a:schemeClr>
                          </a:solidFill>
                          <a:latin typeface="Comic Sans MS"/>
                          <a:ea typeface="Times New Roman"/>
                          <a:cs typeface="Times New Roman"/>
                        </a:rPr>
                        <a:t>app</a:t>
                      </a:r>
                      <a:endParaRPr lang="it-IT" sz="1000" b="1" dirty="0">
                        <a:solidFill>
                          <a:schemeClr val="tx2">
                            <a:lumMod val="60000"/>
                            <a:lumOff val="40000"/>
                          </a:schemeClr>
                        </a:solidFill>
                        <a:latin typeface="Times New Roman"/>
                        <a:ea typeface="Times New Roman"/>
                        <a:cs typeface="Times New Roman"/>
                      </a:endParaRPr>
                    </a:p>
                    <a:p>
                      <a:pPr algn="ctr">
                        <a:spcAft>
                          <a:spcPts val="0"/>
                        </a:spcAft>
                      </a:pPr>
                      <a:r>
                        <a:rPr lang="it-IT" sz="1000" b="1" i="1" dirty="0">
                          <a:solidFill>
                            <a:schemeClr val="tx2">
                              <a:lumMod val="60000"/>
                              <a:lumOff val="40000"/>
                            </a:schemeClr>
                          </a:solidFill>
                          <a:latin typeface="Comic Sans MS"/>
                          <a:ea typeface="Times New Roman"/>
                          <a:cs typeface="Times New Roman"/>
                        </a:rPr>
                        <a:t>(l)</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spcAft>
                          <a:spcPts val="0"/>
                        </a:spcAft>
                      </a:pPr>
                      <a:r>
                        <a:rPr lang="it-IT" sz="1000" b="1" i="1" dirty="0" err="1">
                          <a:solidFill>
                            <a:schemeClr val="tx2">
                              <a:lumMod val="60000"/>
                              <a:lumOff val="40000"/>
                            </a:schemeClr>
                          </a:solidFill>
                          <a:latin typeface="Comic Sans MS"/>
                          <a:ea typeface="Times New Roman"/>
                          <a:cs typeface="Times New Roman"/>
                        </a:rPr>
                        <a:t>PWHH</a:t>
                      </a:r>
                      <a:r>
                        <a:rPr lang="it-IT" sz="1000" b="1" i="1" baseline="30000" dirty="0" err="1">
                          <a:solidFill>
                            <a:schemeClr val="tx2">
                              <a:lumMod val="60000"/>
                              <a:lumOff val="40000"/>
                            </a:schemeClr>
                          </a:solidFill>
                          <a:latin typeface="Comic Sans MS"/>
                          <a:ea typeface="Times New Roman"/>
                          <a:cs typeface="Times New Roman"/>
                        </a:rPr>
                        <a:t>*</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hMerge="1">
                  <a:txBody>
                    <a:bodyPr/>
                    <a:lstStyle/>
                    <a:p>
                      <a:endParaRPr lang="it-IT"/>
                    </a:p>
                  </a:txBody>
                  <a:tcPr/>
                </a:tc>
                <a:tc rowSpan="2">
                  <a:txBody>
                    <a:bodyPr/>
                    <a:lstStyle/>
                    <a:p>
                      <a:pPr algn="ctr">
                        <a:spcAft>
                          <a:spcPts val="0"/>
                        </a:spcAft>
                      </a:pPr>
                      <a:r>
                        <a:rPr lang="it-IT" sz="1000" b="1" i="1" dirty="0" err="1">
                          <a:solidFill>
                            <a:schemeClr val="tx2">
                              <a:lumMod val="60000"/>
                              <a:lumOff val="40000"/>
                            </a:schemeClr>
                          </a:solidFill>
                          <a:latin typeface="Comic Sans MS"/>
                          <a:ea typeface="Times New Roman"/>
                          <a:cs typeface="Times New Roman"/>
                        </a:rPr>
                        <a:t>N</a:t>
                      </a:r>
                      <a:r>
                        <a:rPr lang="it-IT" sz="1000" b="1" i="1" baseline="-25000" dirty="0" err="1">
                          <a:solidFill>
                            <a:schemeClr val="tx2">
                              <a:lumMod val="60000"/>
                              <a:lumOff val="40000"/>
                            </a:schemeClr>
                          </a:solidFill>
                          <a:latin typeface="Comic Sans MS"/>
                          <a:ea typeface="Times New Roman"/>
                          <a:cs typeface="Times New Roman"/>
                        </a:rPr>
                        <a:t>app</a:t>
                      </a:r>
                      <a:r>
                        <a:rPr lang="it-IT" sz="1000" b="1" i="1" dirty="0">
                          <a:solidFill>
                            <a:schemeClr val="tx2">
                              <a:lumMod val="60000"/>
                              <a:lumOff val="40000"/>
                            </a:schemeClr>
                          </a:solidFill>
                          <a:latin typeface="Comic Sans MS"/>
                          <a:ea typeface="Times New Roman"/>
                          <a:cs typeface="Times New Roman"/>
                        </a:rPr>
                        <a:t>/col</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it-IT" sz="1000" b="1" i="1" dirty="0" err="1">
                          <a:solidFill>
                            <a:schemeClr val="tx2">
                              <a:lumMod val="60000"/>
                              <a:lumOff val="40000"/>
                            </a:schemeClr>
                          </a:solidFill>
                          <a:latin typeface="Comic Sans MS"/>
                          <a:ea typeface="Times New Roman"/>
                          <a:cs typeface="Times New Roman"/>
                        </a:rPr>
                        <a:t>Asymmetry</a:t>
                      </a:r>
                      <a:endParaRPr lang="it-IT" sz="1000" b="1" dirty="0">
                        <a:solidFill>
                          <a:schemeClr val="tx2">
                            <a:lumMod val="60000"/>
                            <a:lumOff val="40000"/>
                          </a:schemeClr>
                        </a:solidFill>
                        <a:latin typeface="Times New Roman"/>
                        <a:ea typeface="Times New Roman"/>
                        <a:cs typeface="Times New Roman"/>
                      </a:endParaRPr>
                    </a:p>
                    <a:p>
                      <a:pPr algn="ctr">
                        <a:spcAft>
                          <a:spcPts val="0"/>
                        </a:spcAft>
                      </a:pPr>
                      <a:r>
                        <a:rPr lang="it-IT" sz="1000" b="1" i="1" dirty="0" err="1">
                          <a:solidFill>
                            <a:schemeClr val="tx2">
                              <a:lumMod val="60000"/>
                              <a:lumOff val="40000"/>
                            </a:schemeClr>
                          </a:solidFill>
                          <a:latin typeface="Comic Sans MS"/>
                          <a:ea typeface="Times New Roman"/>
                          <a:cs typeface="Times New Roman"/>
                        </a:rPr>
                        <a:t>Factor</a:t>
                      </a:r>
                      <a:r>
                        <a:rPr lang="it-IT" sz="1000" b="1" i="1" dirty="0">
                          <a:solidFill>
                            <a:schemeClr val="tx2">
                              <a:lumMod val="60000"/>
                              <a:lumOff val="40000"/>
                            </a:schemeClr>
                          </a:solidFill>
                          <a:latin typeface="Comic Sans MS"/>
                          <a:ea typeface="Times New Roman"/>
                          <a:cs typeface="Times New Roman"/>
                        </a:rPr>
                        <a:t> (l)</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it-IT" sz="1000" b="1" i="1" dirty="0" err="1">
                          <a:solidFill>
                            <a:schemeClr val="tx2">
                              <a:lumMod val="60000"/>
                              <a:lumOff val="40000"/>
                            </a:schemeClr>
                          </a:solidFill>
                          <a:latin typeface="Comic Sans MS"/>
                          <a:ea typeface="Times New Roman"/>
                          <a:cs typeface="Times New Roman"/>
                        </a:rPr>
                        <a:t>Resolution</a:t>
                      </a:r>
                      <a:endParaRPr lang="it-IT" sz="1000" b="1" dirty="0">
                        <a:solidFill>
                          <a:schemeClr val="tx2">
                            <a:lumMod val="60000"/>
                            <a:lumOff val="40000"/>
                          </a:schemeClr>
                        </a:solidFill>
                        <a:latin typeface="Times New Roman"/>
                        <a:ea typeface="Times New Roman"/>
                        <a:cs typeface="Times New Roman"/>
                      </a:endParaRPr>
                    </a:p>
                    <a:p>
                      <a:pPr algn="ctr">
                        <a:spcAft>
                          <a:spcPts val="0"/>
                        </a:spcAft>
                      </a:pPr>
                      <a:r>
                        <a:rPr lang="it-IT" sz="1000" b="1" i="1" dirty="0">
                          <a:solidFill>
                            <a:schemeClr val="tx2">
                              <a:lumMod val="60000"/>
                              <a:lumOff val="40000"/>
                            </a:schemeClr>
                          </a:solidFill>
                          <a:latin typeface="Comic Sans MS"/>
                          <a:ea typeface="Times New Roman"/>
                          <a:cs typeface="Times New Roman"/>
                        </a:rPr>
                        <a:t>(l)</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5429">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spcAft>
                          <a:spcPts val="0"/>
                        </a:spcAft>
                      </a:pPr>
                      <a:r>
                        <a:rPr lang="it-IT" sz="1000" b="1" i="1" dirty="0">
                          <a:solidFill>
                            <a:schemeClr val="tx2">
                              <a:lumMod val="60000"/>
                              <a:lumOff val="40000"/>
                            </a:schemeClr>
                          </a:solidFill>
                          <a:latin typeface="Comic Sans MS"/>
                          <a:ea typeface="Times New Roman"/>
                          <a:cs typeface="Times New Roman"/>
                        </a:rPr>
                        <a:t>(s)</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b="1" i="1" dirty="0">
                          <a:solidFill>
                            <a:schemeClr val="tx2">
                              <a:lumMod val="60000"/>
                              <a:lumOff val="40000"/>
                            </a:schemeClr>
                          </a:solidFill>
                          <a:latin typeface="Comic Sans MS"/>
                          <a:ea typeface="Times New Roman"/>
                          <a:cs typeface="Times New Roman"/>
                        </a:rPr>
                        <a:t>(min)</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b="1" i="1" dirty="0">
                          <a:solidFill>
                            <a:schemeClr val="tx2">
                              <a:lumMod val="60000"/>
                              <a:lumOff val="40000"/>
                            </a:schemeClr>
                          </a:solidFill>
                          <a:latin typeface="Comic Sans MS"/>
                          <a:ea typeface="Times New Roman"/>
                          <a:cs typeface="Times New Roman"/>
                        </a:rPr>
                        <a:t>(</a:t>
                      </a:r>
                      <a:r>
                        <a:rPr lang="it-IT" sz="1000" b="1" i="1" dirty="0">
                          <a:solidFill>
                            <a:schemeClr val="tx2">
                              <a:lumMod val="60000"/>
                              <a:lumOff val="40000"/>
                            </a:schemeClr>
                          </a:solidFill>
                          <a:latin typeface="Comic Sans MS"/>
                          <a:ea typeface="Times New Roman"/>
                          <a:cs typeface="Times New Roman"/>
                          <a:sym typeface="Symbol"/>
                        </a:rPr>
                        <a:t></a:t>
                      </a:r>
                      <a:r>
                        <a:rPr lang="it-IT" sz="1000" b="1" i="1" dirty="0">
                          <a:solidFill>
                            <a:schemeClr val="tx2">
                              <a:lumMod val="60000"/>
                              <a:lumOff val="40000"/>
                            </a:schemeClr>
                          </a:solidFill>
                          <a:latin typeface="Comic Sans MS"/>
                          <a:ea typeface="Times New Roman"/>
                          <a:cs typeface="Times New Roman"/>
                        </a:rPr>
                        <a:t>l)</a:t>
                      </a:r>
                      <a:endParaRPr lang="it-IT" sz="1000" b="1" dirty="0">
                        <a:solidFill>
                          <a:schemeClr val="tx2">
                            <a:lumMod val="60000"/>
                            <a:lumOff val="40000"/>
                          </a:schemeClr>
                        </a:solidFill>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it-IT"/>
                    </a:p>
                  </a:txBody>
                  <a:tcPr/>
                </a:tc>
                <a:tc vMerge="1">
                  <a:txBody>
                    <a:bodyPr/>
                    <a:lstStyle/>
                    <a:p>
                      <a:endParaRPr lang="it-IT"/>
                    </a:p>
                  </a:txBody>
                  <a:tcPr/>
                </a:tc>
                <a:tc vMerge="1">
                  <a:txBody>
                    <a:bodyPr/>
                    <a:lstStyle/>
                    <a:p>
                      <a:endParaRPr lang="it-IT"/>
                    </a:p>
                  </a:txBody>
                  <a:tcPr/>
                </a:tc>
              </a:tr>
              <a:tr h="152399">
                <a:tc>
                  <a:txBody>
                    <a:bodyPr/>
                    <a:lstStyle/>
                    <a:p>
                      <a:pPr algn="ctr">
                        <a:spcAft>
                          <a:spcPts val="0"/>
                        </a:spcAft>
                      </a:pPr>
                      <a:r>
                        <a:rPr lang="it-IT" sz="1000" b="1" dirty="0">
                          <a:latin typeface="Comic Sans MS"/>
                          <a:ea typeface="Times New Roman"/>
                          <a:cs typeface="Times New Roman"/>
                        </a:rPr>
                        <a:t>1</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000">
                          <a:latin typeface="Comic Sans MS"/>
                          <a:ea typeface="Times New Roman"/>
                          <a:cs typeface="Times New Roman"/>
                        </a:rPr>
                        <a:t>Ribonuclease A</a:t>
                      </a:r>
                      <a:endParaRPr lang="it-IT" sz="1000">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10.91</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11.26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6.6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0.11</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0.99</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58486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1.34</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2399">
                <a:tc>
                  <a:txBody>
                    <a:bodyPr/>
                    <a:lstStyle/>
                    <a:p>
                      <a:pPr algn="ctr">
                        <a:spcAft>
                          <a:spcPts val="0"/>
                        </a:spcAft>
                      </a:pPr>
                      <a:r>
                        <a:rPr lang="it-IT" sz="1000" b="1" dirty="0">
                          <a:latin typeface="Comic Sans MS"/>
                          <a:ea typeface="Times New Roman"/>
                          <a:cs typeface="Times New Roman"/>
                        </a:rPr>
                        <a:t>2</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000">
                          <a:latin typeface="Comic Sans MS"/>
                          <a:ea typeface="Times New Roman"/>
                          <a:cs typeface="Times New Roman"/>
                        </a:rPr>
                        <a:t>Lysozyme</a:t>
                      </a:r>
                      <a:endParaRPr lang="it-IT" sz="1000">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15.33</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16.22</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6.0</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0.10</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0.90</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131564</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1.15</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25.39</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2399">
                <a:tc>
                  <a:txBody>
                    <a:bodyPr/>
                    <a:lstStyle/>
                    <a:p>
                      <a:pPr algn="ctr">
                        <a:spcAft>
                          <a:spcPts val="0"/>
                        </a:spcAft>
                      </a:pPr>
                      <a:r>
                        <a:rPr lang="it-IT" sz="1000" b="1" dirty="0">
                          <a:latin typeface="Comic Sans MS"/>
                          <a:ea typeface="Times New Roman"/>
                          <a:cs typeface="Times New Roman"/>
                        </a:rPr>
                        <a:t>3</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sym typeface="Symbol"/>
                        </a:rPr>
                        <a:t></a:t>
                      </a:r>
                      <a:r>
                        <a:rPr lang="it-IT" sz="1000">
                          <a:latin typeface="Comic Sans MS"/>
                          <a:ea typeface="Times New Roman"/>
                          <a:cs typeface="Times New Roman"/>
                        </a:rPr>
                        <a:t>-Lactalbumin</a:t>
                      </a:r>
                      <a:endParaRPr lang="it-IT" sz="1000">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17.23</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18.36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6.6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0.11</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0.99</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125013</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1.40</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10.42</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2399">
                <a:tc>
                  <a:txBody>
                    <a:bodyPr/>
                    <a:lstStyle/>
                    <a:p>
                      <a:pPr algn="ctr">
                        <a:spcAft>
                          <a:spcPts val="0"/>
                        </a:spcAft>
                      </a:pPr>
                      <a:r>
                        <a:rPr lang="it-IT" sz="1000" b="1" dirty="0">
                          <a:latin typeface="Comic Sans MS"/>
                          <a:ea typeface="Times New Roman"/>
                          <a:cs typeface="Times New Roman"/>
                        </a:rPr>
                        <a:t>4</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000" dirty="0" err="1">
                          <a:latin typeface="Comic Sans MS"/>
                          <a:ea typeface="Times New Roman"/>
                          <a:cs typeface="Times New Roman"/>
                        </a:rPr>
                        <a:t>Myoglobin</a:t>
                      </a:r>
                      <a:endParaRPr lang="it-IT" sz="1000" dirty="0">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18.42</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19.70</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8.4</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0.14</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1.26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97486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1.51</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5.55</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21986">
                <a:tc>
                  <a:txBody>
                    <a:bodyPr/>
                    <a:lstStyle/>
                    <a:p>
                      <a:pPr algn="ctr">
                        <a:spcAft>
                          <a:spcPts val="0"/>
                        </a:spcAft>
                      </a:pPr>
                      <a:r>
                        <a:rPr lang="it-IT" sz="1000" b="1" dirty="0">
                          <a:latin typeface="Comic Sans MS"/>
                          <a:ea typeface="Times New Roman"/>
                          <a:cs typeface="Times New Roman"/>
                        </a:rPr>
                        <a:t>5</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000" dirty="0">
                          <a:latin typeface="Symbol"/>
                          <a:ea typeface="Times New Roman"/>
                          <a:cs typeface="Times New Roman"/>
                        </a:rPr>
                        <a:t>a</a:t>
                      </a:r>
                      <a:r>
                        <a:rPr lang="en-US" sz="1000" dirty="0">
                          <a:latin typeface="Comic Sans MS"/>
                          <a:ea typeface="Times New Roman"/>
                          <a:cs typeface="Times New Roman"/>
                        </a:rPr>
                        <a:t>-</a:t>
                      </a:r>
                      <a:r>
                        <a:rPr lang="en-US" sz="1000" dirty="0" err="1">
                          <a:latin typeface="Comic Sans MS"/>
                          <a:ea typeface="Times New Roman"/>
                          <a:cs typeface="Times New Roman"/>
                        </a:rPr>
                        <a:t>Chimotrypsinogen</a:t>
                      </a:r>
                      <a:endParaRPr lang="it-IT" sz="1000" dirty="0">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19.06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20.42</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6.6</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0.11</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0.99</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173051</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1.37</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3.07</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2399">
                <a:tc>
                  <a:txBody>
                    <a:bodyPr/>
                    <a:lstStyle/>
                    <a:p>
                      <a:pPr algn="ctr">
                        <a:spcAft>
                          <a:spcPts val="0"/>
                        </a:spcAft>
                      </a:pPr>
                      <a:r>
                        <a:rPr lang="it-IT" sz="1000" b="1" dirty="0">
                          <a:latin typeface="Comic Sans MS"/>
                          <a:ea typeface="Times New Roman"/>
                          <a:cs typeface="Times New Roman"/>
                        </a:rPr>
                        <a:t>6</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000" dirty="0" err="1">
                          <a:latin typeface="Comic Sans MS"/>
                          <a:ea typeface="Times New Roman"/>
                          <a:cs typeface="Times New Roman"/>
                        </a:rPr>
                        <a:t>Ovoalbumin</a:t>
                      </a:r>
                      <a:endParaRPr lang="it-IT" sz="1000" dirty="0">
                        <a:latin typeface="Times New Roman"/>
                        <a:ea typeface="Times New Roman"/>
                        <a:cs typeface="Times New Roman"/>
                      </a:endParaRPr>
                    </a:p>
                  </a:txBody>
                  <a:tcPr marL="60601" marR="60601"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22.64</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24.44</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9.0</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0.15</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a:latin typeface="Comic Sans MS"/>
                          <a:ea typeface="Times New Roman"/>
                          <a:cs typeface="Times New Roman"/>
                        </a:rPr>
                        <a:t>1.35</a:t>
                      </a:r>
                      <a:endParaRPr lang="it-IT" sz="100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128787</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1.05</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t-IT" sz="1000" dirty="0">
                          <a:latin typeface="Comic Sans MS"/>
                          <a:ea typeface="Times New Roman"/>
                          <a:cs typeface="Times New Roman"/>
                        </a:rPr>
                        <a:t>16.50</a:t>
                      </a:r>
                      <a:endParaRPr lang="it-IT" sz="1000" dirty="0">
                        <a:latin typeface="Times New Roman"/>
                        <a:ea typeface="Times New Roman"/>
                        <a:cs typeface="Times New Roman"/>
                      </a:endParaRPr>
                    </a:p>
                  </a:txBody>
                  <a:tcPr marL="60601" marR="6060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Text Box 38"/>
          <p:cNvSpPr txBox="1">
            <a:spLocks noChangeArrowheads="1"/>
          </p:cNvSpPr>
          <p:nvPr/>
        </p:nvSpPr>
        <p:spPr bwMode="auto">
          <a:xfrm>
            <a:off x="5715000" y="990600"/>
            <a:ext cx="2688557"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fontAlgn="base">
              <a:spcBef>
                <a:spcPct val="0"/>
              </a:spcBef>
              <a:spcAft>
                <a:spcPct val="0"/>
              </a:spcAft>
              <a:defRPr/>
            </a:pPr>
            <a:r>
              <a:rPr lang="it-IT" b="1" dirty="0">
                <a:solidFill>
                  <a:srgbClr val="FFFFFF"/>
                </a:solidFill>
                <a:latin typeface="Symbol" pitchFamily="18" charset="2"/>
                <a:sym typeface="Symbol" pitchFamily="18" charset="2"/>
              </a:rPr>
              <a:t>g</a:t>
            </a:r>
            <a:r>
              <a:rPr lang="it-IT" b="1" baseline="-25000" dirty="0">
                <a:solidFill>
                  <a:srgbClr val="FFFFFF"/>
                </a:solidFill>
                <a:latin typeface="Comic Sans MS" pitchFamily="66" charset="0"/>
                <a:sym typeface="Symbol" pitchFamily="18" charset="2"/>
              </a:rPr>
              <a:t>40</a:t>
            </a:r>
            <a:r>
              <a:rPr lang="it-IT" b="1" dirty="0">
                <a:solidFill>
                  <a:srgbClr val="FFFFFF"/>
                </a:solidFill>
                <a:latin typeface="Comic Sans MS" pitchFamily="66" charset="0"/>
                <a:sym typeface="Symbol" pitchFamily="18" charset="2"/>
              </a:rPr>
              <a:t>-ACR-RP-MD-37</a:t>
            </a:r>
          </a:p>
          <a:p>
            <a:pPr fontAlgn="base">
              <a:spcBef>
                <a:spcPct val="0"/>
              </a:spcBef>
              <a:spcAft>
                <a:spcPct val="0"/>
              </a:spcAft>
              <a:defRPr/>
            </a:pPr>
            <a:r>
              <a:rPr lang="it-IT" b="1" dirty="0" err="1">
                <a:solidFill>
                  <a:srgbClr val="FFFFFF"/>
                </a:solidFill>
                <a:latin typeface="Comic Sans MS" pitchFamily="66" charset="0"/>
                <a:sym typeface="Symbol" pitchFamily="18" charset="2"/>
              </a:rPr>
              <a:t>column</a:t>
            </a:r>
            <a:r>
              <a:rPr lang="it-IT" b="1" dirty="0">
                <a:solidFill>
                  <a:srgbClr val="FFFFFF"/>
                </a:solidFill>
                <a:latin typeface="Comic Sans MS" pitchFamily="66" charset="0"/>
                <a:sym typeface="Symbol" pitchFamily="18" charset="2"/>
              </a:rPr>
              <a:t>: 250x0.200mm</a:t>
            </a:r>
          </a:p>
        </p:txBody>
      </p:sp>
      <p:sp>
        <p:nvSpPr>
          <p:cNvPr id="171093" name="Text Box 10"/>
          <p:cNvSpPr txBox="1">
            <a:spLocks noChangeArrowheads="1"/>
          </p:cNvSpPr>
          <p:nvPr/>
        </p:nvSpPr>
        <p:spPr bwMode="auto">
          <a:xfrm>
            <a:off x="315913" y="6172200"/>
            <a:ext cx="853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it-IT" sz="1200" smtClean="0">
                <a:solidFill>
                  <a:srgbClr val="000000"/>
                </a:solidFill>
                <a:latin typeface="Comic Sans MS" pitchFamily="66" charset="0"/>
              </a:rPr>
              <a:t>Eluents: </a:t>
            </a:r>
            <a:r>
              <a:rPr lang="en-GB" altLang="it-IT" sz="1200" u="sng" smtClean="0">
                <a:solidFill>
                  <a:srgbClr val="000000"/>
                </a:solidFill>
                <a:latin typeface="Comic Sans MS" pitchFamily="66" charset="0"/>
              </a:rPr>
              <a:t>A</a:t>
            </a:r>
            <a:r>
              <a:rPr lang="en-GB" altLang="it-IT" sz="1200" smtClean="0">
                <a:solidFill>
                  <a:srgbClr val="000000"/>
                </a:solidFill>
                <a:latin typeface="Comic Sans MS" pitchFamily="66" charset="0"/>
              </a:rPr>
              <a:t>: </a:t>
            </a:r>
            <a:r>
              <a:rPr lang="it-IT" altLang="it-IT" sz="1200" smtClean="0">
                <a:solidFill>
                  <a:srgbClr val="000000"/>
                </a:solidFill>
                <a:latin typeface="Comic Sans MS" pitchFamily="66" charset="0"/>
              </a:rPr>
              <a:t>H</a:t>
            </a:r>
            <a:r>
              <a:rPr lang="it-IT" altLang="it-IT" sz="1200" baseline="-25000" smtClean="0">
                <a:solidFill>
                  <a:srgbClr val="000000"/>
                </a:solidFill>
                <a:latin typeface="Comic Sans MS" pitchFamily="66" charset="0"/>
              </a:rPr>
              <a:t>2</a:t>
            </a:r>
            <a:r>
              <a:rPr lang="it-IT" altLang="it-IT" sz="1200" smtClean="0">
                <a:solidFill>
                  <a:srgbClr val="000000"/>
                </a:solidFill>
                <a:latin typeface="Comic Sans MS" pitchFamily="66" charset="0"/>
              </a:rPr>
              <a:t>O/ CH</a:t>
            </a:r>
            <a:r>
              <a:rPr lang="it-IT" altLang="it-IT" sz="1200" baseline="-25000" smtClean="0">
                <a:solidFill>
                  <a:srgbClr val="000000"/>
                </a:solidFill>
                <a:latin typeface="Comic Sans MS" pitchFamily="66" charset="0"/>
              </a:rPr>
              <a:t>3</a:t>
            </a:r>
            <a:r>
              <a:rPr lang="it-IT" altLang="it-IT" sz="1200" smtClean="0">
                <a:solidFill>
                  <a:srgbClr val="000000"/>
                </a:solidFill>
                <a:latin typeface="Comic Sans MS" pitchFamily="66" charset="0"/>
              </a:rPr>
              <a:t>CN, 95/5, v/v + 0.1% TFA; </a:t>
            </a:r>
            <a:r>
              <a:rPr lang="it-IT" altLang="it-IT" sz="1200" u="sng" smtClean="0">
                <a:solidFill>
                  <a:srgbClr val="000000"/>
                </a:solidFill>
                <a:latin typeface="Comic Sans MS" pitchFamily="66" charset="0"/>
              </a:rPr>
              <a:t>B</a:t>
            </a:r>
            <a:r>
              <a:rPr lang="it-IT" altLang="it-IT" sz="1200" smtClean="0">
                <a:solidFill>
                  <a:srgbClr val="000000"/>
                </a:solidFill>
                <a:latin typeface="Comic Sans MS" pitchFamily="66" charset="0"/>
              </a:rPr>
              <a:t>: H</a:t>
            </a:r>
            <a:r>
              <a:rPr lang="it-IT" altLang="it-IT" sz="1200" baseline="-25000" smtClean="0">
                <a:solidFill>
                  <a:srgbClr val="000000"/>
                </a:solidFill>
                <a:latin typeface="Comic Sans MS" pitchFamily="66" charset="0"/>
              </a:rPr>
              <a:t>2</a:t>
            </a:r>
            <a:r>
              <a:rPr lang="it-IT" altLang="it-IT" sz="1200" smtClean="0">
                <a:solidFill>
                  <a:srgbClr val="000000"/>
                </a:solidFill>
                <a:latin typeface="Comic Sans MS" pitchFamily="66" charset="0"/>
              </a:rPr>
              <a:t>O/ CH</a:t>
            </a:r>
            <a:r>
              <a:rPr lang="it-IT" altLang="it-IT" sz="1200" baseline="-25000" smtClean="0">
                <a:solidFill>
                  <a:srgbClr val="000000"/>
                </a:solidFill>
                <a:latin typeface="Comic Sans MS" pitchFamily="66" charset="0"/>
              </a:rPr>
              <a:t>3</a:t>
            </a:r>
            <a:r>
              <a:rPr lang="it-IT" altLang="it-IT" sz="1200" smtClean="0">
                <a:solidFill>
                  <a:srgbClr val="000000"/>
                </a:solidFill>
                <a:latin typeface="Comic Sans MS" pitchFamily="66" charset="0"/>
              </a:rPr>
              <a:t>CN, 5/95, v/v + 0.1% TFA; </a:t>
            </a:r>
            <a:r>
              <a:rPr lang="en-GB" altLang="it-IT" sz="1200" smtClean="0">
                <a:solidFill>
                  <a:srgbClr val="000000"/>
                </a:solidFill>
                <a:latin typeface="Comic Sans MS" pitchFamily="66" charset="0"/>
              </a:rPr>
              <a:t>Flow rate: 9.000 </a:t>
            </a:r>
            <a:r>
              <a:rPr lang="it-IT" altLang="it-IT" sz="1200" smtClean="0">
                <a:solidFill>
                  <a:srgbClr val="000000"/>
                </a:solidFill>
                <a:latin typeface="Symbol" pitchFamily="18" charset="2"/>
                <a:cs typeface="Times New Roman" pitchFamily="18" charset="0"/>
              </a:rPr>
              <a:t>m</a:t>
            </a:r>
            <a:r>
              <a:rPr lang="it-IT" altLang="it-IT" sz="1200" smtClean="0">
                <a:solidFill>
                  <a:srgbClr val="000000"/>
                </a:solidFill>
                <a:latin typeface="Comic Sans MS" pitchFamily="66" charset="0"/>
                <a:cs typeface="Times New Roman" pitchFamily="18" charset="0"/>
              </a:rPr>
              <a:t>L/min;</a:t>
            </a:r>
            <a:endParaRPr lang="el-GR" altLang="it-IT" sz="1200" smtClean="0">
              <a:solidFill>
                <a:srgbClr val="000000"/>
              </a:solidFill>
              <a:latin typeface="Comic Sans MS" pitchFamily="66" charset="0"/>
              <a:cs typeface="Times New Roman" pitchFamily="18" charset="0"/>
            </a:endParaRPr>
          </a:p>
          <a:p>
            <a:pPr fontAlgn="base">
              <a:spcBef>
                <a:spcPct val="0"/>
              </a:spcBef>
              <a:spcAft>
                <a:spcPct val="0"/>
              </a:spcAft>
            </a:pPr>
            <a:r>
              <a:rPr lang="en-GB" altLang="it-IT" sz="1200" smtClean="0">
                <a:solidFill>
                  <a:srgbClr val="000000"/>
                </a:solidFill>
                <a:latin typeface="Comic Sans MS" pitchFamily="66" charset="0"/>
              </a:rPr>
              <a:t>Pump: Dionex Ultimate 3000; Detection: UV @ 214 nm; UV Cell  20 nL ; T: 60°C</a:t>
            </a:r>
          </a:p>
        </p:txBody>
      </p:sp>
    </p:spTree>
    <p:extLst>
      <p:ext uri="{BB962C8B-B14F-4D97-AF65-F5344CB8AC3E}">
        <p14:creationId xmlns:p14="http://schemas.microsoft.com/office/powerpoint/2010/main" xmlns="" val="1372540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525" y="-3175"/>
            <a:ext cx="9144000" cy="954088"/>
          </a:xfrm>
          <a:prstGeom prst="rect">
            <a:avLst/>
          </a:prstGeom>
          <a:noFill/>
          <a:ln w="9525">
            <a:noFill/>
            <a:miter lim="800000"/>
            <a:headEnd/>
            <a:tailEnd/>
          </a:ln>
          <a:effectLst/>
        </p:spPr>
        <p:txBody>
          <a:bodyPr anchor="ctr">
            <a:spAutoFit/>
          </a:bodyPr>
          <a:lstStyle/>
          <a:p>
            <a:pPr algn="ctr">
              <a:defRPr/>
            </a:pP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Analysis</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of</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Total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Protein</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Extract</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of</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Human</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Neuroblastoma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Cells</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by</a:t>
            </a:r>
            <a:r>
              <a:rPr lang="it-IT" sz="2800" b="1" dirty="0">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 </a:t>
            </a:r>
            <a:r>
              <a:rPr lang="it-IT" sz="2800" b="1" dirty="0" err="1">
                <a:solidFill>
                  <a:srgbClr val="3399FF"/>
                </a:solidFill>
                <a:effectLst>
                  <a:outerShdw blurRad="38100" dist="38100" dir="2700000" algn="tl">
                    <a:srgbClr val="000000">
                      <a:alpha val="43137"/>
                    </a:srgbClr>
                  </a:outerShdw>
                </a:effectLst>
                <a:latin typeface="Comic Sans MS" pitchFamily="66" charset="0"/>
                <a:ea typeface="Calibri" pitchFamily="34" charset="0"/>
                <a:cs typeface="Times New Roman" pitchFamily="18" charset="0"/>
              </a:rPr>
              <a:t>capLC</a:t>
            </a:r>
            <a:endParaRPr lang="it-IT" sz="2800" dirty="0">
              <a:solidFill>
                <a:srgbClr val="3399FF"/>
              </a:solidFill>
              <a:effectLst>
                <a:outerShdw blurRad="38100" dist="38100" dir="2700000" algn="tl">
                  <a:srgbClr val="000000">
                    <a:alpha val="43137"/>
                  </a:srgbClr>
                </a:outerShdw>
              </a:effectLst>
              <a:latin typeface="Arial" pitchFamily="34" charset="0"/>
            </a:endParaRPr>
          </a:p>
        </p:txBody>
      </p:sp>
      <p:cxnSp>
        <p:nvCxnSpPr>
          <p:cNvPr id="3" name="Connettore 1 2"/>
          <p:cNvCxnSpPr/>
          <p:nvPr/>
        </p:nvCxnSpPr>
        <p:spPr>
          <a:xfrm>
            <a:off x="190500" y="973138"/>
            <a:ext cx="8839200" cy="1587"/>
          </a:xfrm>
          <a:prstGeom prst="line">
            <a:avLst/>
          </a:prstGeom>
          <a:ln w="25400">
            <a:solidFill>
              <a:srgbClr val="3399FF"/>
            </a:solidFill>
          </a:ln>
        </p:spPr>
        <p:style>
          <a:lnRef idx="1">
            <a:schemeClr val="accent1"/>
          </a:lnRef>
          <a:fillRef idx="0">
            <a:schemeClr val="accent1"/>
          </a:fillRef>
          <a:effectRef idx="0">
            <a:schemeClr val="accent1"/>
          </a:effectRef>
          <a:fontRef idx="minor">
            <a:schemeClr val="tx1"/>
          </a:fontRef>
        </p:style>
      </p:cxnSp>
      <p:graphicFrame>
        <p:nvGraphicFramePr>
          <p:cNvPr id="172036" name="Object 2"/>
          <p:cNvGraphicFramePr>
            <a:graphicFrameLocks noChangeAspect="1"/>
          </p:cNvGraphicFramePr>
          <p:nvPr/>
        </p:nvGraphicFramePr>
        <p:xfrm>
          <a:off x="-609600" y="990600"/>
          <a:ext cx="9982200" cy="5510213"/>
        </p:xfrm>
        <a:graphic>
          <a:graphicData uri="http://schemas.openxmlformats.org/presentationml/2006/ole">
            <p:oleObj spid="_x0000_s8196" name="Graph" r:id="rId3" imgW="4174541" imgH="2916326" progId="">
              <p:embed/>
            </p:oleObj>
          </a:graphicData>
        </a:graphic>
      </p:graphicFrame>
      <p:sp>
        <p:nvSpPr>
          <p:cNvPr id="5" name="Text Box 38"/>
          <p:cNvSpPr txBox="1">
            <a:spLocks noChangeArrowheads="1"/>
          </p:cNvSpPr>
          <p:nvPr/>
        </p:nvSpPr>
        <p:spPr bwMode="auto">
          <a:xfrm>
            <a:off x="5410200" y="1143000"/>
            <a:ext cx="2837636"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fontAlgn="base">
              <a:spcBef>
                <a:spcPct val="0"/>
              </a:spcBef>
              <a:spcAft>
                <a:spcPct val="0"/>
              </a:spcAft>
              <a:defRPr/>
            </a:pPr>
            <a:r>
              <a:rPr lang="it-IT" b="1" dirty="0">
                <a:solidFill>
                  <a:srgbClr val="FFFFFF"/>
                </a:solidFill>
                <a:latin typeface="Symbol" pitchFamily="18" charset="2"/>
                <a:sym typeface="Symbol" pitchFamily="18" charset="2"/>
              </a:rPr>
              <a:t>g</a:t>
            </a:r>
            <a:r>
              <a:rPr lang="it-IT" b="1" baseline="-25000" dirty="0">
                <a:solidFill>
                  <a:srgbClr val="FFFFFF"/>
                </a:solidFill>
                <a:latin typeface="Comic Sans MS" pitchFamily="66" charset="0"/>
                <a:sym typeface="Symbol" pitchFamily="18" charset="2"/>
              </a:rPr>
              <a:t>40</a:t>
            </a:r>
            <a:r>
              <a:rPr lang="it-IT" b="1" dirty="0">
                <a:solidFill>
                  <a:srgbClr val="FFFFFF"/>
                </a:solidFill>
                <a:latin typeface="Comic Sans MS" pitchFamily="66" charset="0"/>
                <a:sym typeface="Symbol" pitchFamily="18" charset="2"/>
              </a:rPr>
              <a:t>-ACR-RP-MD-08-06</a:t>
            </a:r>
          </a:p>
          <a:p>
            <a:pPr fontAlgn="base">
              <a:spcBef>
                <a:spcPct val="0"/>
              </a:spcBef>
              <a:spcAft>
                <a:spcPct val="0"/>
              </a:spcAft>
              <a:defRPr/>
            </a:pPr>
            <a:r>
              <a:rPr lang="it-IT" b="1" dirty="0" err="1">
                <a:solidFill>
                  <a:srgbClr val="FFFFFF"/>
                </a:solidFill>
                <a:latin typeface="Comic Sans MS" pitchFamily="66" charset="0"/>
                <a:sym typeface="Symbol" pitchFamily="18" charset="2"/>
              </a:rPr>
              <a:t>column</a:t>
            </a:r>
            <a:r>
              <a:rPr lang="it-IT" b="1" dirty="0">
                <a:solidFill>
                  <a:srgbClr val="FFFFFF"/>
                </a:solidFill>
                <a:latin typeface="Comic Sans MS" pitchFamily="66" charset="0"/>
                <a:sym typeface="Symbol" pitchFamily="18" charset="2"/>
              </a:rPr>
              <a:t>: 550x0.250mm</a:t>
            </a:r>
          </a:p>
        </p:txBody>
      </p:sp>
      <p:sp>
        <p:nvSpPr>
          <p:cNvPr id="172040" name="Rectangle 51"/>
          <p:cNvSpPr>
            <a:spLocks noChangeArrowheads="1"/>
          </p:cNvSpPr>
          <p:nvPr/>
        </p:nvSpPr>
        <p:spPr bwMode="auto">
          <a:xfrm>
            <a:off x="1600200" y="1752600"/>
            <a:ext cx="31242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1400" smtClean="0">
                <a:solidFill>
                  <a:srgbClr val="000000"/>
                </a:solidFill>
                <a:latin typeface="Comic Sans MS" pitchFamily="66" charset="0"/>
                <a:sym typeface="Symbol" pitchFamily="18" charset="2"/>
              </a:rPr>
              <a:t>Sample: Total Protein Extract of </a:t>
            </a:r>
          </a:p>
          <a:p>
            <a:pPr fontAlgn="base">
              <a:spcBef>
                <a:spcPct val="0"/>
              </a:spcBef>
              <a:spcAft>
                <a:spcPct val="0"/>
              </a:spcAft>
            </a:pPr>
            <a:r>
              <a:rPr lang="it-IT" altLang="it-IT" sz="1400" smtClean="0">
                <a:solidFill>
                  <a:srgbClr val="000000"/>
                </a:solidFill>
                <a:latin typeface="Comic Sans MS" pitchFamily="66" charset="0"/>
                <a:sym typeface="Symbol" pitchFamily="18" charset="2"/>
              </a:rPr>
              <a:t>          Human Neuroblastoma Cells </a:t>
            </a:r>
          </a:p>
          <a:p>
            <a:pPr fontAlgn="base">
              <a:spcBef>
                <a:spcPct val="0"/>
              </a:spcBef>
              <a:spcAft>
                <a:spcPct val="0"/>
              </a:spcAft>
            </a:pPr>
            <a:r>
              <a:rPr lang="it-IT" altLang="it-IT" sz="1400" smtClean="0">
                <a:solidFill>
                  <a:srgbClr val="000000"/>
                </a:solidFill>
                <a:latin typeface="Comic Sans MS" pitchFamily="66" charset="0"/>
                <a:sym typeface="Symbol" pitchFamily="18" charset="2"/>
              </a:rPr>
              <a:t>          [c]: 3.57 mg/ml</a:t>
            </a:r>
          </a:p>
        </p:txBody>
      </p:sp>
      <p:sp>
        <p:nvSpPr>
          <p:cNvPr id="172041" name="Rectangle 16"/>
          <p:cNvSpPr>
            <a:spLocks noChangeArrowheads="1"/>
          </p:cNvSpPr>
          <p:nvPr/>
        </p:nvSpPr>
        <p:spPr bwMode="auto">
          <a:xfrm>
            <a:off x="304800" y="6245225"/>
            <a:ext cx="8534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it-IT" altLang="it-IT" sz="1200" smtClean="0">
                <a:solidFill>
                  <a:srgbClr val="000000"/>
                </a:solidFill>
                <a:latin typeface="Comic Sans MS" pitchFamily="66" charset="0"/>
                <a:sym typeface="Symbol" pitchFamily="18" charset="2"/>
              </a:rPr>
              <a:t>Eluents: A: H</a:t>
            </a:r>
            <a:r>
              <a:rPr lang="it-IT" altLang="it-IT" sz="1200" baseline="-25000" smtClean="0">
                <a:solidFill>
                  <a:srgbClr val="000000"/>
                </a:solidFill>
                <a:latin typeface="Comic Sans MS" pitchFamily="66" charset="0"/>
                <a:sym typeface="Symbol" pitchFamily="18" charset="2"/>
              </a:rPr>
              <a:t>2</a:t>
            </a:r>
            <a:r>
              <a:rPr lang="it-IT" altLang="it-IT" sz="1200" smtClean="0">
                <a:solidFill>
                  <a:srgbClr val="000000"/>
                </a:solidFill>
                <a:latin typeface="Comic Sans MS" pitchFamily="66" charset="0"/>
                <a:sym typeface="Symbol" pitchFamily="18" charset="2"/>
              </a:rPr>
              <a:t>O/ACN 95/5 V/V+0,1% TFA,  B: H</a:t>
            </a:r>
            <a:r>
              <a:rPr lang="it-IT" altLang="it-IT" sz="1200" baseline="-25000" smtClean="0">
                <a:solidFill>
                  <a:srgbClr val="000000"/>
                </a:solidFill>
                <a:latin typeface="Comic Sans MS" pitchFamily="66" charset="0"/>
                <a:sym typeface="Symbol" pitchFamily="18" charset="2"/>
              </a:rPr>
              <a:t>2</a:t>
            </a:r>
            <a:r>
              <a:rPr lang="it-IT" altLang="it-IT" sz="1200" smtClean="0">
                <a:solidFill>
                  <a:srgbClr val="000000"/>
                </a:solidFill>
                <a:latin typeface="Comic Sans MS" pitchFamily="66" charset="0"/>
                <a:sym typeface="Symbol" pitchFamily="18" charset="2"/>
              </a:rPr>
              <a:t>O/ACN 5/95 V/V+0,1% TFA; Flow rate: 10.000 L/min</a:t>
            </a:r>
          </a:p>
          <a:p>
            <a:pPr fontAlgn="base">
              <a:spcBef>
                <a:spcPct val="0"/>
              </a:spcBef>
              <a:spcAft>
                <a:spcPct val="0"/>
              </a:spcAft>
            </a:pPr>
            <a:r>
              <a:rPr lang="it-IT" altLang="it-IT" sz="1200" smtClean="0">
                <a:solidFill>
                  <a:srgbClr val="000000"/>
                </a:solidFill>
                <a:latin typeface="Comic Sans MS" pitchFamily="66" charset="0"/>
                <a:sym typeface="Symbol" pitchFamily="18" charset="2"/>
              </a:rPr>
              <a:t>Pump: Dionex Ultimate 3000; Cell: 20nl; Vinj: 500 nl; T: 60°C, UV@214nm</a:t>
            </a:r>
          </a:p>
        </p:txBody>
      </p:sp>
    </p:spTree>
    <p:extLst>
      <p:ext uri="{BB962C8B-B14F-4D97-AF65-F5344CB8AC3E}">
        <p14:creationId xmlns:p14="http://schemas.microsoft.com/office/powerpoint/2010/main" xmlns="" val="1830792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6" descr="dbb.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1928813"/>
            <a:ext cx="2476500"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sp>
        <p:nvSpPr>
          <p:cNvPr id="18" name="Ovale 17"/>
          <p:cNvSpPr/>
          <p:nvPr/>
        </p:nvSpPr>
        <p:spPr>
          <a:xfrm>
            <a:off x="357158" y="1571612"/>
            <a:ext cx="2571768" cy="2571768"/>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9" name="CasellaDiTesto 8"/>
          <p:cNvSpPr txBox="1"/>
          <p:nvPr/>
        </p:nvSpPr>
        <p:spPr>
          <a:xfrm>
            <a:off x="428625" y="714375"/>
            <a:ext cx="7929563" cy="892175"/>
          </a:xfrm>
          <a:prstGeom prst="rect">
            <a:avLst/>
          </a:prstGeom>
          <a:noFill/>
        </p:spPr>
        <p:txBody>
          <a:bodyPr>
            <a:spAutoFit/>
          </a:bodyPr>
          <a:lstStyle/>
          <a:p>
            <a:pPr fontAlgn="base">
              <a:spcBef>
                <a:spcPct val="0"/>
              </a:spcBef>
              <a:spcAft>
                <a:spcPct val="0"/>
              </a:spcAft>
              <a:defRPr/>
            </a:pPr>
            <a:r>
              <a:rPr lang="it-IT" dirty="0">
                <a:solidFill>
                  <a:prstClr val="black"/>
                </a:solidFill>
                <a:latin typeface="Arial" charset="0"/>
                <a:cs typeface="Arial" charset="0"/>
              </a:rPr>
              <a:t> </a:t>
            </a:r>
            <a:r>
              <a:rPr lang="it-IT" sz="3200" i="1" dirty="0" err="1">
                <a:solidFill>
                  <a:srgbClr val="1F497D">
                    <a:lumMod val="60000"/>
                    <a:lumOff val="40000"/>
                  </a:srgbClr>
                </a:solidFill>
                <a:latin typeface="Arial" charset="0"/>
                <a:cs typeface="Arial" charset="0"/>
              </a:rPr>
              <a:t>Natural</a:t>
            </a:r>
            <a:r>
              <a:rPr lang="it-IT" sz="3200" i="1" dirty="0">
                <a:solidFill>
                  <a:srgbClr val="1F497D">
                    <a:lumMod val="60000"/>
                    <a:lumOff val="40000"/>
                  </a:srgbClr>
                </a:solidFill>
                <a:latin typeface="Arial" charset="0"/>
                <a:cs typeface="Arial" charset="0"/>
              </a:rPr>
              <a:t> </a:t>
            </a:r>
            <a:r>
              <a:rPr lang="it-IT" sz="3200" i="1" dirty="0" err="1">
                <a:solidFill>
                  <a:srgbClr val="1F497D">
                    <a:lumMod val="60000"/>
                    <a:lumOff val="40000"/>
                  </a:srgbClr>
                </a:solidFill>
                <a:latin typeface="Arial" charset="0"/>
                <a:cs typeface="Arial" charset="0"/>
              </a:rPr>
              <a:t>products</a:t>
            </a:r>
            <a:r>
              <a:rPr lang="it-IT" sz="3200" i="1" dirty="0">
                <a:solidFill>
                  <a:srgbClr val="1F497D">
                    <a:lumMod val="60000"/>
                    <a:lumOff val="40000"/>
                  </a:srgbClr>
                </a:solidFill>
                <a:latin typeface="Arial" charset="0"/>
                <a:cs typeface="Arial" charset="0"/>
              </a:rPr>
              <a:t> </a:t>
            </a:r>
            <a:r>
              <a:rPr lang="it-IT" sz="3200" i="1" dirty="0" err="1">
                <a:solidFill>
                  <a:srgbClr val="1F497D">
                    <a:lumMod val="60000"/>
                    <a:lumOff val="40000"/>
                  </a:srgbClr>
                </a:solidFill>
                <a:latin typeface="Arial" charset="0"/>
                <a:cs typeface="Arial" charset="0"/>
              </a:rPr>
              <a:t>libraries</a:t>
            </a:r>
            <a:endParaRPr lang="it-IT" sz="3200" i="1" dirty="0">
              <a:solidFill>
                <a:srgbClr val="1F497D">
                  <a:lumMod val="60000"/>
                  <a:lumOff val="40000"/>
                </a:srgbClr>
              </a:solidFill>
              <a:latin typeface="Arial" charset="0"/>
              <a:cs typeface="Arial" charset="0"/>
            </a:endParaRPr>
          </a:p>
          <a:p>
            <a:pPr fontAlgn="base">
              <a:spcBef>
                <a:spcPct val="0"/>
              </a:spcBef>
              <a:spcAft>
                <a:spcPct val="0"/>
              </a:spcAft>
              <a:defRPr/>
            </a:pPr>
            <a:endParaRPr lang="it-IT" sz="2000" i="1" dirty="0">
              <a:solidFill>
                <a:srgbClr val="1F497D"/>
              </a:solidFill>
              <a:latin typeface="Arial" charset="0"/>
              <a:cs typeface="Arial" charset="0"/>
            </a:endParaRPr>
          </a:p>
        </p:txBody>
      </p:sp>
      <p:sp>
        <p:nvSpPr>
          <p:cNvPr id="7174" name="CasellaDiTesto 5"/>
          <p:cNvSpPr txBox="1">
            <a:spLocks noChangeArrowheads="1"/>
          </p:cNvSpPr>
          <p:nvPr/>
        </p:nvSpPr>
        <p:spPr bwMode="auto">
          <a:xfrm>
            <a:off x="3286125" y="1643063"/>
            <a:ext cx="4929188"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it-IT" altLang="it-IT" sz="2800" smtClean="0">
                <a:solidFill>
                  <a:prstClr val="black"/>
                </a:solidFill>
                <a:latin typeface="Arial" charset="0"/>
                <a:cs typeface="Arial" charset="0"/>
              </a:rPr>
              <a:t>Over 900 bioactive natural products have been identified and characterized. These products can be made available for screening in pharma industry in the form of panel plates. De novo synthesis is also available.</a:t>
            </a:r>
            <a:endParaRPr lang="it-IT" altLang="it-IT" sz="2800" u="sng" smtClean="0">
              <a:solidFill>
                <a:prstClr val="black"/>
              </a:solidFill>
              <a:latin typeface="Arial" charset="0"/>
              <a:cs typeface="Arial" charset="0"/>
            </a:endParaRPr>
          </a:p>
        </p:txBody>
      </p:sp>
      <p:pic>
        <p:nvPicPr>
          <p:cNvPr id="6161" name="Picture 17" descr="http://www.htslabs.com/images/CollectionPlate96Well0-500.jpg"/>
          <p:cNvPicPr>
            <a:picLocks noChangeAspect="1" noChangeArrowheads="1"/>
          </p:cNvPicPr>
          <p:nvPr/>
        </p:nvPicPr>
        <p:blipFill>
          <a:blip r:embed="rId3" cstate="print"/>
          <a:srcRect/>
          <a:stretch>
            <a:fillRect/>
          </a:stretch>
        </p:blipFill>
        <p:spPr bwMode="auto">
          <a:xfrm>
            <a:off x="285740" y="4429132"/>
            <a:ext cx="28575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6" name="Picture 17" descr="sp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73198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15616" y="188640"/>
            <a:ext cx="7103868" cy="523220"/>
          </a:xfrm>
          <a:prstGeom prst="rect">
            <a:avLst/>
          </a:prstGeom>
          <a:noFill/>
        </p:spPr>
        <p:txBody>
          <a:bodyPr wrap="none" rtlCol="0">
            <a:spAutoFit/>
          </a:bodyPr>
          <a:lstStyle/>
          <a:p>
            <a:r>
              <a:rPr lang="en-US" sz="2800" u="sng" dirty="0" smtClean="0"/>
              <a:t>Our molecular modeling strategy in drug design</a:t>
            </a:r>
            <a:endParaRPr lang="en-US" sz="2800" u="sng" dirty="0"/>
          </a:p>
        </p:txBody>
      </p:sp>
      <p:sp>
        <p:nvSpPr>
          <p:cNvPr id="5" name="CasellaDiTesto 4"/>
          <p:cNvSpPr txBox="1"/>
          <p:nvPr/>
        </p:nvSpPr>
        <p:spPr>
          <a:xfrm>
            <a:off x="3203847" y="1219964"/>
            <a:ext cx="3203355" cy="1569660"/>
          </a:xfrm>
          <a:prstGeom prst="rect">
            <a:avLst/>
          </a:prstGeom>
          <a:noFill/>
        </p:spPr>
        <p:txBody>
          <a:bodyPr wrap="square" rtlCol="0">
            <a:spAutoFit/>
          </a:bodyPr>
          <a:lstStyle/>
          <a:p>
            <a:pPr algn="ctr"/>
            <a:r>
              <a:rPr lang="en-US" sz="2400" dirty="0" smtClean="0"/>
              <a:t>The Structure of the target receptor is available (X-ray, NMR, homology modeling)</a:t>
            </a:r>
            <a:endParaRPr lang="en-US" sz="2400" dirty="0"/>
          </a:p>
        </p:txBody>
      </p:sp>
      <p:sp>
        <p:nvSpPr>
          <p:cNvPr id="6" name="CasellaDiTesto 5"/>
          <p:cNvSpPr txBox="1"/>
          <p:nvPr/>
        </p:nvSpPr>
        <p:spPr>
          <a:xfrm>
            <a:off x="251520" y="4581128"/>
            <a:ext cx="3816424" cy="1446550"/>
          </a:xfrm>
          <a:prstGeom prst="rect">
            <a:avLst/>
          </a:prstGeom>
          <a:noFill/>
          <a:ln w="25400">
            <a:solidFill>
              <a:srgbClr val="00B050"/>
            </a:solidFill>
          </a:ln>
        </p:spPr>
        <p:txBody>
          <a:bodyPr wrap="square" rtlCol="0">
            <a:spAutoFit/>
          </a:bodyPr>
          <a:lstStyle/>
          <a:p>
            <a:pPr algn="ctr"/>
            <a:r>
              <a:rPr lang="en-US" sz="2200" u="sng" dirty="0" smtClean="0"/>
              <a:t>Structure-based approaches</a:t>
            </a:r>
          </a:p>
          <a:p>
            <a:pPr algn="ctr"/>
            <a:endParaRPr lang="en-US" sz="2200" dirty="0" smtClean="0"/>
          </a:p>
          <a:p>
            <a:pPr algn="ctr"/>
            <a:r>
              <a:rPr lang="en-US" sz="2200" dirty="0" smtClean="0"/>
              <a:t>(Virtual screening, rational design, Molecular Dynamics)</a:t>
            </a:r>
            <a:endParaRPr lang="en-US" sz="2200" dirty="0"/>
          </a:p>
        </p:txBody>
      </p:sp>
      <p:sp>
        <p:nvSpPr>
          <p:cNvPr id="7" name="CasellaDiTesto 6"/>
          <p:cNvSpPr txBox="1"/>
          <p:nvPr/>
        </p:nvSpPr>
        <p:spPr>
          <a:xfrm>
            <a:off x="5436096" y="4149080"/>
            <a:ext cx="3240360" cy="1785104"/>
          </a:xfrm>
          <a:prstGeom prst="rect">
            <a:avLst/>
          </a:prstGeom>
          <a:noFill/>
          <a:ln w="25400">
            <a:solidFill>
              <a:srgbClr val="FF0000"/>
            </a:solidFill>
          </a:ln>
        </p:spPr>
        <p:txBody>
          <a:bodyPr wrap="square" rtlCol="0">
            <a:spAutoFit/>
          </a:bodyPr>
          <a:lstStyle/>
          <a:p>
            <a:pPr algn="ctr"/>
            <a:r>
              <a:rPr lang="en-US" sz="2200" u="sng" dirty="0" smtClean="0"/>
              <a:t>Ligand-based approaches</a:t>
            </a:r>
          </a:p>
          <a:p>
            <a:pPr algn="ctr"/>
            <a:endParaRPr lang="en-US" sz="2200" dirty="0" smtClean="0"/>
          </a:p>
          <a:p>
            <a:pPr algn="ctr"/>
            <a:r>
              <a:rPr lang="en-US" sz="2200" dirty="0" smtClean="0"/>
              <a:t>(Chemoinformatics, clustering of compounds library)</a:t>
            </a:r>
            <a:endParaRPr lang="en-US" sz="2200" dirty="0"/>
          </a:p>
        </p:txBody>
      </p:sp>
      <p:cxnSp>
        <p:nvCxnSpPr>
          <p:cNvPr id="9" name="Connettore 4 8"/>
          <p:cNvCxnSpPr>
            <a:stCxn id="5" idx="2"/>
            <a:endCxn id="6" idx="0"/>
          </p:cNvCxnSpPr>
          <p:nvPr/>
        </p:nvCxnSpPr>
        <p:spPr>
          <a:xfrm rot="5400000">
            <a:off x="2586877" y="2362480"/>
            <a:ext cx="1791504" cy="2645793"/>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4 10"/>
          <p:cNvCxnSpPr>
            <a:stCxn id="5" idx="2"/>
            <a:endCxn id="7" idx="0"/>
          </p:cNvCxnSpPr>
          <p:nvPr/>
        </p:nvCxnSpPr>
        <p:spPr>
          <a:xfrm rot="16200000" flipH="1">
            <a:off x="5251172" y="2343976"/>
            <a:ext cx="1359456" cy="2250751"/>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2843807" y="3254214"/>
            <a:ext cx="526170" cy="400110"/>
          </a:xfrm>
          <a:prstGeom prst="rect">
            <a:avLst/>
          </a:prstGeom>
          <a:noFill/>
        </p:spPr>
        <p:txBody>
          <a:bodyPr wrap="none" rtlCol="0">
            <a:spAutoFit/>
          </a:bodyPr>
          <a:lstStyle/>
          <a:p>
            <a:r>
              <a:rPr lang="en-US" sz="2000" dirty="0" smtClean="0"/>
              <a:t>yes</a:t>
            </a:r>
            <a:endParaRPr lang="en-US" sz="2000" dirty="0"/>
          </a:p>
        </p:txBody>
      </p:sp>
      <p:sp>
        <p:nvSpPr>
          <p:cNvPr id="13" name="CasellaDiTesto 12"/>
          <p:cNvSpPr txBox="1"/>
          <p:nvPr/>
        </p:nvSpPr>
        <p:spPr>
          <a:xfrm>
            <a:off x="5955497" y="3100019"/>
            <a:ext cx="453970" cy="400110"/>
          </a:xfrm>
          <a:prstGeom prst="rect">
            <a:avLst/>
          </a:prstGeom>
          <a:noFill/>
        </p:spPr>
        <p:txBody>
          <a:bodyPr wrap="none" rtlCol="0">
            <a:spAutoFit/>
          </a:bodyPr>
          <a:lstStyle/>
          <a:p>
            <a:r>
              <a:rPr lang="en-US" sz="2000" dirty="0" smtClean="0"/>
              <a:t>no</a:t>
            </a:r>
            <a:endParaRPr lang="en-US" sz="2000" dirty="0"/>
          </a:p>
        </p:txBody>
      </p:sp>
    </p:spTree>
    <p:extLst>
      <p:ext uri="{BB962C8B-B14F-4D97-AF65-F5344CB8AC3E}">
        <p14:creationId xmlns:p14="http://schemas.microsoft.com/office/powerpoint/2010/main" xmlns="" val="2303963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79348"/>
            <a:ext cx="7711278" cy="461665"/>
          </a:xfrm>
          <a:prstGeom prst="rect">
            <a:avLst/>
          </a:prstGeom>
          <a:noFill/>
        </p:spPr>
        <p:txBody>
          <a:bodyPr wrap="none" rtlCol="0">
            <a:spAutoFit/>
          </a:bodyPr>
          <a:lstStyle/>
          <a:p>
            <a:r>
              <a:rPr lang="en-US" sz="2400" u="sng" dirty="0" smtClean="0"/>
              <a:t>Example of Structure-based approach – </a:t>
            </a:r>
            <a:r>
              <a:rPr lang="en-US" sz="2400" b="1" u="sng" dirty="0" smtClean="0"/>
              <a:t>Hedgehog inhibition</a:t>
            </a:r>
          </a:p>
        </p:txBody>
      </p:sp>
      <p:pic>
        <p:nvPicPr>
          <p:cNvPr id="3" name="Picture 2" descr="C:\Users\Mattia\SCIENZA\IIT\4-CDDD\Presentazione\region.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1102"/>
          <a:stretch/>
        </p:blipFill>
        <p:spPr bwMode="auto">
          <a:xfrm>
            <a:off x="755576" y="1760692"/>
            <a:ext cx="6048672" cy="462063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bwMode="auto">
          <a:xfrm>
            <a:off x="6116414" y="4439502"/>
            <a:ext cx="831850" cy="384175"/>
          </a:xfrm>
          <a:prstGeom prst="rect">
            <a:avLst/>
          </a:prstGeom>
          <a:noFill/>
        </p:spPr>
        <p:txBody>
          <a:bodyPr>
            <a:spAutoFit/>
          </a:bodyPr>
          <a:lstStyle/>
          <a:p>
            <a:pPr>
              <a:defRPr/>
            </a:pPr>
            <a:r>
              <a:rPr lang="it-IT" b="1" dirty="0">
                <a:latin typeface="+mn-lt"/>
                <a:cs typeface="Arial" panose="020B0604020202020204" pitchFamily="34" charset="0"/>
              </a:rPr>
              <a:t>ZF4</a:t>
            </a:r>
          </a:p>
        </p:txBody>
      </p:sp>
      <p:sp>
        <p:nvSpPr>
          <p:cNvPr id="5" name="CasellaDiTesto 4"/>
          <p:cNvSpPr txBox="1"/>
          <p:nvPr/>
        </p:nvSpPr>
        <p:spPr bwMode="auto">
          <a:xfrm>
            <a:off x="6084168" y="2783318"/>
            <a:ext cx="830263" cy="384175"/>
          </a:xfrm>
          <a:prstGeom prst="rect">
            <a:avLst/>
          </a:prstGeom>
          <a:noFill/>
        </p:spPr>
        <p:txBody>
          <a:bodyPr>
            <a:spAutoFit/>
          </a:bodyPr>
          <a:lstStyle/>
          <a:p>
            <a:pPr>
              <a:defRPr/>
            </a:pPr>
            <a:r>
              <a:rPr lang="it-IT" b="1" dirty="0">
                <a:latin typeface="+mn-lt"/>
                <a:cs typeface="Arial" panose="020B0604020202020204" pitchFamily="34" charset="0"/>
              </a:rPr>
              <a:t>ZF5</a:t>
            </a:r>
          </a:p>
        </p:txBody>
      </p:sp>
      <p:sp>
        <p:nvSpPr>
          <p:cNvPr id="6" name="CasellaDiTesto 5"/>
          <p:cNvSpPr txBox="1"/>
          <p:nvPr/>
        </p:nvSpPr>
        <p:spPr bwMode="auto">
          <a:xfrm>
            <a:off x="411811" y="3733609"/>
            <a:ext cx="830262" cy="384175"/>
          </a:xfrm>
          <a:prstGeom prst="rect">
            <a:avLst/>
          </a:prstGeom>
          <a:noFill/>
        </p:spPr>
        <p:txBody>
          <a:bodyPr>
            <a:spAutoFit/>
          </a:bodyPr>
          <a:lstStyle/>
          <a:p>
            <a:pPr>
              <a:defRPr/>
            </a:pPr>
            <a:r>
              <a:rPr lang="it-IT" b="1" dirty="0">
                <a:latin typeface="+mn-lt"/>
                <a:cs typeface="Arial" panose="020B0604020202020204" pitchFamily="34" charset="0"/>
              </a:rPr>
              <a:t>ZF1</a:t>
            </a:r>
          </a:p>
        </p:txBody>
      </p:sp>
      <p:sp>
        <p:nvSpPr>
          <p:cNvPr id="7" name="CasellaDiTesto 6"/>
          <p:cNvSpPr txBox="1"/>
          <p:nvPr/>
        </p:nvSpPr>
        <p:spPr bwMode="auto">
          <a:xfrm>
            <a:off x="2290309" y="3167493"/>
            <a:ext cx="831850" cy="384175"/>
          </a:xfrm>
          <a:prstGeom prst="rect">
            <a:avLst/>
          </a:prstGeom>
          <a:noFill/>
        </p:spPr>
        <p:txBody>
          <a:bodyPr>
            <a:spAutoFit/>
          </a:bodyPr>
          <a:lstStyle/>
          <a:p>
            <a:pPr>
              <a:defRPr/>
            </a:pPr>
            <a:r>
              <a:rPr lang="it-IT" b="1" dirty="0">
                <a:latin typeface="+mn-lt"/>
                <a:cs typeface="Arial" panose="020B0604020202020204" pitchFamily="34" charset="0"/>
              </a:rPr>
              <a:t>ZF2</a:t>
            </a:r>
          </a:p>
        </p:txBody>
      </p:sp>
      <p:sp>
        <p:nvSpPr>
          <p:cNvPr id="8" name="CasellaDiTesto 7"/>
          <p:cNvSpPr txBox="1"/>
          <p:nvPr/>
        </p:nvSpPr>
        <p:spPr bwMode="auto">
          <a:xfrm>
            <a:off x="2661618" y="5783073"/>
            <a:ext cx="830262" cy="385762"/>
          </a:xfrm>
          <a:prstGeom prst="rect">
            <a:avLst/>
          </a:prstGeom>
          <a:noFill/>
        </p:spPr>
        <p:txBody>
          <a:bodyPr>
            <a:spAutoFit/>
          </a:bodyPr>
          <a:lstStyle/>
          <a:p>
            <a:pPr>
              <a:defRPr/>
            </a:pPr>
            <a:r>
              <a:rPr lang="it-IT" b="1" dirty="0">
                <a:latin typeface="+mn-lt"/>
                <a:cs typeface="Arial" panose="020B0604020202020204" pitchFamily="34" charset="0"/>
              </a:rPr>
              <a:t>ZF3</a:t>
            </a:r>
          </a:p>
        </p:txBody>
      </p:sp>
      <p:sp>
        <p:nvSpPr>
          <p:cNvPr id="9" name="Ovale 8"/>
          <p:cNvSpPr/>
          <p:nvPr/>
        </p:nvSpPr>
        <p:spPr bwMode="auto">
          <a:xfrm>
            <a:off x="4056063" y="2117535"/>
            <a:ext cx="2951162" cy="3616325"/>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CasellaDiTesto 7"/>
          <p:cNvSpPr txBox="1">
            <a:spLocks noChangeArrowheads="1"/>
          </p:cNvSpPr>
          <p:nvPr/>
        </p:nvSpPr>
        <p:spPr bwMode="auto">
          <a:xfrm>
            <a:off x="403225" y="923304"/>
            <a:ext cx="3308350" cy="1015663"/>
          </a:xfrm>
          <a:prstGeom prst="rect">
            <a:avLst/>
          </a:prstGeom>
          <a:noFill/>
          <a:ln w="44450">
            <a:solidFill>
              <a:srgbClr val="0000FF"/>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2000" b="1" dirty="0" smtClean="0">
                <a:latin typeface="+mn-lt"/>
                <a:cs typeface="Arial" panose="020B0604020202020204" pitchFamily="34" charset="0"/>
              </a:rPr>
              <a:t>Natural products library </a:t>
            </a:r>
          </a:p>
          <a:p>
            <a:pPr algn="ctr" eaLnBrk="1" hangingPunct="1">
              <a:spcBef>
                <a:spcPct val="0"/>
              </a:spcBef>
              <a:buFontTx/>
              <a:buNone/>
              <a:defRPr/>
            </a:pPr>
            <a:r>
              <a:rPr lang="en-US" altLang="it-IT" sz="2000" b="1" dirty="0" smtClean="0">
                <a:latin typeface="+mn-lt"/>
                <a:cs typeface="Arial" panose="020B0604020202020204" pitchFamily="34" charset="0"/>
              </a:rPr>
              <a:t>(</a:t>
            </a:r>
            <a:r>
              <a:rPr lang="en-US" altLang="it-IT" sz="2000" b="1" i="1" dirty="0" smtClean="0">
                <a:latin typeface="+mn-lt"/>
                <a:cs typeface="Arial" panose="020B0604020202020204" pitchFamily="34" charset="0"/>
              </a:rPr>
              <a:t>in house</a:t>
            </a:r>
            <a:r>
              <a:rPr lang="en-US" altLang="it-IT" sz="2000" b="1" dirty="0" smtClean="0">
                <a:latin typeface="+mn-lt"/>
                <a:cs typeface="Arial" panose="020B0604020202020204" pitchFamily="34" charset="0"/>
              </a:rPr>
              <a:t>) </a:t>
            </a:r>
          </a:p>
          <a:p>
            <a:pPr algn="ctr" eaLnBrk="1" hangingPunct="1">
              <a:spcBef>
                <a:spcPct val="0"/>
              </a:spcBef>
              <a:buFontTx/>
              <a:buNone/>
              <a:defRPr/>
            </a:pPr>
            <a:r>
              <a:rPr lang="en-US" altLang="it-IT" sz="2000" b="1" dirty="0" smtClean="0">
                <a:latin typeface="+mn-lt"/>
                <a:cs typeface="Arial" panose="020B0604020202020204" pitchFamily="34" charset="0"/>
              </a:rPr>
              <a:t>850 ca molecules</a:t>
            </a:r>
          </a:p>
        </p:txBody>
      </p:sp>
      <p:cxnSp>
        <p:nvCxnSpPr>
          <p:cNvPr id="11" name="Connettore 2 10"/>
          <p:cNvCxnSpPr/>
          <p:nvPr/>
        </p:nvCxnSpPr>
        <p:spPr bwMode="auto">
          <a:xfrm>
            <a:off x="2044700" y="2339785"/>
            <a:ext cx="2697163" cy="0"/>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bwMode="auto">
          <a:xfrm>
            <a:off x="2137680" y="2048724"/>
            <a:ext cx="2417762" cy="584775"/>
          </a:xfrm>
          <a:prstGeom prst="rect">
            <a:avLst/>
          </a:prstGeom>
          <a:noFill/>
        </p:spPr>
        <p:txBody>
          <a:bodyPr>
            <a:spAutoFit/>
          </a:bodyPr>
          <a:lstStyle/>
          <a:p>
            <a:pPr algn="ctr">
              <a:defRPr/>
            </a:pPr>
            <a:r>
              <a:rPr lang="it-IT" sz="1600" b="1" dirty="0">
                <a:latin typeface="+mn-lt"/>
                <a:cs typeface="Arial" panose="020B0604020202020204" pitchFamily="34" charset="0"/>
              </a:rPr>
              <a:t>DOCKING</a:t>
            </a:r>
          </a:p>
          <a:p>
            <a:pPr algn="ctr">
              <a:defRPr/>
            </a:pPr>
            <a:r>
              <a:rPr lang="it-IT" sz="1600" b="1" dirty="0" smtClean="0">
                <a:latin typeface="+mn-lt"/>
                <a:cs typeface="Arial" panose="020B0604020202020204" pitchFamily="34" charset="0"/>
              </a:rPr>
              <a:t>Free Energy </a:t>
            </a:r>
            <a:r>
              <a:rPr lang="it-IT" sz="1600" b="1" dirty="0" err="1" smtClean="0">
                <a:latin typeface="+mn-lt"/>
                <a:cs typeface="Arial" panose="020B0604020202020204" pitchFamily="34" charset="0"/>
              </a:rPr>
              <a:t>calculations</a:t>
            </a:r>
            <a:endParaRPr lang="it-IT" sz="1600" b="1" dirty="0">
              <a:latin typeface="+mn-lt"/>
              <a:cs typeface="Arial" panose="020B0604020202020204" pitchFamily="34" charset="0"/>
            </a:endParaRPr>
          </a:p>
        </p:txBody>
      </p:sp>
      <p:cxnSp>
        <p:nvCxnSpPr>
          <p:cNvPr id="13" name="Connettore 1 12"/>
          <p:cNvCxnSpPr>
            <a:endCxn id="10" idx="2"/>
          </p:cNvCxnSpPr>
          <p:nvPr/>
        </p:nvCxnSpPr>
        <p:spPr bwMode="auto">
          <a:xfrm flipV="1">
            <a:off x="2057400" y="1938967"/>
            <a:ext cx="0" cy="396056"/>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bwMode="auto">
          <a:xfrm>
            <a:off x="6661150" y="5082985"/>
            <a:ext cx="858838"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bwMode="auto">
          <a:xfrm>
            <a:off x="7519988" y="5068698"/>
            <a:ext cx="0" cy="650875"/>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bwMode="auto">
          <a:xfrm>
            <a:off x="6116414" y="5783073"/>
            <a:ext cx="3027586" cy="815608"/>
          </a:xfrm>
          <a:prstGeom prst="rect">
            <a:avLst/>
          </a:prstGeom>
          <a:noFill/>
        </p:spPr>
        <p:txBody>
          <a:bodyPr wrap="square">
            <a:spAutoFit/>
          </a:bodyPr>
          <a:lstStyle/>
          <a:p>
            <a:pPr algn="ctr">
              <a:defRPr/>
            </a:pPr>
            <a:r>
              <a:rPr lang="it-IT" sz="2700" b="1" dirty="0" smtClean="0">
                <a:solidFill>
                  <a:srgbClr val="0000CC"/>
                </a:solidFill>
                <a:effectLst>
                  <a:outerShdw blurRad="38100" dist="38100" dir="2700000" algn="tl">
                    <a:srgbClr val="000000">
                      <a:alpha val="43137"/>
                    </a:srgbClr>
                  </a:outerShdw>
                </a:effectLst>
                <a:latin typeface="+mn-lt"/>
                <a:cs typeface="Arial" panose="020B0604020202020204" pitchFamily="34" charset="0"/>
              </a:rPr>
              <a:t>GlaB</a:t>
            </a:r>
          </a:p>
          <a:p>
            <a:pPr algn="ctr">
              <a:defRPr/>
            </a:pPr>
            <a:r>
              <a:rPr lang="it-IT" sz="2000" b="1" dirty="0" err="1" smtClean="0">
                <a:solidFill>
                  <a:srgbClr val="0000CC"/>
                </a:solidFill>
                <a:effectLst>
                  <a:outerShdw blurRad="38100" dist="38100" dir="2700000" algn="tl">
                    <a:srgbClr val="000000">
                      <a:alpha val="43137"/>
                    </a:srgbClr>
                  </a:outerShdw>
                </a:effectLst>
                <a:cs typeface="Arial" panose="020B0604020202020204" pitchFamily="34" charset="0"/>
              </a:rPr>
              <a:t>active</a:t>
            </a:r>
            <a:r>
              <a:rPr lang="it-IT" sz="2000" b="1" dirty="0" smtClean="0">
                <a:solidFill>
                  <a:srgbClr val="0000CC"/>
                </a:solidFill>
                <a:effectLst>
                  <a:outerShdw blurRad="38100" dist="38100" dir="2700000" algn="tl">
                    <a:srgbClr val="000000">
                      <a:alpha val="43137"/>
                    </a:srgbClr>
                  </a:outerShdw>
                </a:effectLst>
                <a:cs typeface="Arial" panose="020B0604020202020204" pitchFamily="34" charset="0"/>
              </a:rPr>
              <a:t> </a:t>
            </a:r>
            <a:r>
              <a:rPr lang="it-IT" sz="2000" b="1" i="1" dirty="0" smtClean="0">
                <a:solidFill>
                  <a:srgbClr val="0000CC"/>
                </a:solidFill>
                <a:effectLst>
                  <a:outerShdw blurRad="38100" dist="38100" dir="2700000" algn="tl">
                    <a:srgbClr val="000000">
                      <a:alpha val="43137"/>
                    </a:srgbClr>
                  </a:outerShdw>
                </a:effectLst>
                <a:cs typeface="Arial" panose="020B0604020202020204" pitchFamily="34" charset="0"/>
              </a:rPr>
              <a:t>in vitro </a:t>
            </a:r>
            <a:r>
              <a:rPr lang="it-IT" sz="2000" b="1" dirty="0" smtClean="0">
                <a:solidFill>
                  <a:srgbClr val="0000CC"/>
                </a:solidFill>
                <a:effectLst>
                  <a:outerShdw blurRad="38100" dist="38100" dir="2700000" algn="tl">
                    <a:srgbClr val="000000">
                      <a:alpha val="43137"/>
                    </a:srgbClr>
                  </a:outerShdw>
                </a:effectLst>
                <a:cs typeface="Arial" panose="020B0604020202020204" pitchFamily="34" charset="0"/>
              </a:rPr>
              <a:t>and </a:t>
            </a:r>
            <a:r>
              <a:rPr lang="it-IT" sz="2000" b="1" i="1" dirty="0" smtClean="0">
                <a:solidFill>
                  <a:srgbClr val="0000CC"/>
                </a:solidFill>
                <a:effectLst>
                  <a:outerShdw blurRad="38100" dist="38100" dir="2700000" algn="tl">
                    <a:srgbClr val="000000">
                      <a:alpha val="43137"/>
                    </a:srgbClr>
                  </a:outerShdw>
                </a:effectLst>
                <a:cs typeface="Arial" panose="020B0604020202020204" pitchFamily="34" charset="0"/>
              </a:rPr>
              <a:t>in vivo</a:t>
            </a:r>
            <a:endParaRPr lang="it-IT" sz="2000" b="1" i="1" dirty="0">
              <a:solidFill>
                <a:srgbClr val="0000CC"/>
              </a:solidFill>
              <a:effectLst>
                <a:outerShdw blurRad="38100" dist="38100" dir="2700000" algn="tl">
                  <a:srgbClr val="000000">
                    <a:alpha val="43137"/>
                  </a:srgbClr>
                </a:outerShdw>
              </a:effectLst>
              <a:cs typeface="Arial" panose="020B0604020202020204" pitchFamily="34" charset="0"/>
            </a:endParaRPr>
          </a:p>
        </p:txBody>
      </p:sp>
      <p:sp>
        <p:nvSpPr>
          <p:cNvPr id="17" name="CasellaDiTesto 13"/>
          <p:cNvSpPr txBox="1">
            <a:spLocks noChangeArrowheads="1"/>
          </p:cNvSpPr>
          <p:nvPr/>
        </p:nvSpPr>
        <p:spPr bwMode="auto">
          <a:xfrm>
            <a:off x="107504" y="6437337"/>
            <a:ext cx="2728952" cy="353943"/>
          </a:xfrm>
          <a:prstGeom prst="rect">
            <a:avLst/>
          </a:prstGeom>
          <a:noFill/>
          <a:ln w="9525">
            <a:noFill/>
            <a:miter lim="800000"/>
            <a:headEnd/>
            <a:tailEnd/>
          </a:ln>
        </p:spPr>
        <p:txBody>
          <a:bodyPr wrap="none">
            <a:spAutoFit/>
          </a:bodyPr>
          <a:lstStyle/>
          <a:p>
            <a:pPr eaLnBrk="1" hangingPunct="1">
              <a:defRPr/>
            </a:pPr>
            <a:r>
              <a:rPr lang="pl-PL" sz="1700" dirty="0" smtClean="0">
                <a:latin typeface="+mn-lt"/>
              </a:rPr>
              <a:t>EMBOJ</a:t>
            </a:r>
            <a:r>
              <a:rPr lang="it-IT" sz="1700" dirty="0" smtClean="0">
                <a:latin typeface="+mn-lt"/>
              </a:rPr>
              <a:t> </a:t>
            </a:r>
            <a:r>
              <a:rPr lang="en-US" sz="1700" dirty="0">
                <a:latin typeface="+mn-lt"/>
              </a:rPr>
              <a:t>(2015) 34(2):200-17.</a:t>
            </a:r>
          </a:p>
        </p:txBody>
      </p:sp>
    </p:spTree>
    <p:extLst>
      <p:ext uri="{BB962C8B-B14F-4D97-AF65-F5344CB8AC3E}">
        <p14:creationId xmlns:p14="http://schemas.microsoft.com/office/powerpoint/2010/main" xmlns="" val="2470875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4211960" y="385097"/>
            <a:ext cx="4758396" cy="3466673"/>
            <a:chOff x="107504" y="164057"/>
            <a:chExt cx="3030204" cy="2135800"/>
          </a:xfrm>
        </p:grpSpPr>
        <p:pic>
          <p:nvPicPr>
            <p:cNvPr id="4" name="Immagine 3"/>
            <p:cNvPicPr>
              <a:picLocks noChangeAspect="1"/>
            </p:cNvPicPr>
            <p:nvPr/>
          </p:nvPicPr>
          <p:blipFill rotWithShape="1">
            <a:blip r:embed="rId2" cstate="print">
              <a:extLst>
                <a:ext uri="{28A0092B-C50C-407E-A947-70E740481C1C}">
                  <a14:useLocalDpi xmlns:a14="http://schemas.microsoft.com/office/drawing/2010/main" xmlns="" val="0"/>
                </a:ext>
              </a:extLst>
            </a:blip>
            <a:srcRect l="20756" t="66474" r="28452"/>
            <a:stretch/>
          </p:blipFill>
          <p:spPr bwMode="auto">
            <a:xfrm>
              <a:off x="251520" y="164057"/>
              <a:ext cx="2886188" cy="21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107504" y="164057"/>
              <a:ext cx="648072" cy="312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uppo 10"/>
          <p:cNvGrpSpPr/>
          <p:nvPr/>
        </p:nvGrpSpPr>
        <p:grpSpPr>
          <a:xfrm>
            <a:off x="251520" y="126512"/>
            <a:ext cx="3283767" cy="3362594"/>
            <a:chOff x="251520" y="44624"/>
            <a:chExt cx="3283767" cy="3362594"/>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0662" b="14744"/>
            <a:stretch/>
          </p:blipFill>
          <p:spPr bwMode="auto">
            <a:xfrm>
              <a:off x="251520" y="44624"/>
              <a:ext cx="3283767" cy="33625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ttangolo 9"/>
            <p:cNvSpPr/>
            <p:nvPr/>
          </p:nvSpPr>
          <p:spPr>
            <a:xfrm>
              <a:off x="251520" y="250359"/>
              <a:ext cx="288032" cy="225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sellaDiTesto 11"/>
          <p:cNvSpPr txBox="1"/>
          <p:nvPr/>
        </p:nvSpPr>
        <p:spPr>
          <a:xfrm>
            <a:off x="4729689" y="4581128"/>
            <a:ext cx="4333709" cy="1569660"/>
          </a:xfrm>
          <a:prstGeom prst="rect">
            <a:avLst/>
          </a:prstGeom>
          <a:noFill/>
          <a:ln w="63500">
            <a:solidFill>
              <a:srgbClr val="0000FF"/>
            </a:solidFill>
          </a:ln>
        </p:spPr>
        <p:txBody>
          <a:bodyPr wrap="square" rtlCol="0">
            <a:spAutoFit/>
          </a:bodyPr>
          <a:lstStyle/>
          <a:p>
            <a:r>
              <a:rPr lang="en-US" sz="3200" b="1" dirty="0" smtClean="0">
                <a:effectLst>
                  <a:outerShdw blurRad="38100" dist="38100" dir="2700000" algn="tl">
                    <a:srgbClr val="000000">
                      <a:alpha val="43137"/>
                    </a:srgbClr>
                  </a:outerShdw>
                </a:effectLst>
              </a:rPr>
              <a:t>GlaB inhibits Gli1/DNA interaction </a:t>
            </a:r>
            <a:r>
              <a:rPr lang="en-US" sz="3200" b="1" i="1" dirty="0" smtClean="0">
                <a:effectLst>
                  <a:outerShdw blurRad="38100" dist="38100" dir="2700000" algn="tl">
                    <a:srgbClr val="000000">
                      <a:alpha val="43137"/>
                    </a:srgbClr>
                  </a:outerShdw>
                </a:effectLst>
              </a:rPr>
              <a:t>in vitro </a:t>
            </a:r>
            <a:r>
              <a:rPr lang="en-US" sz="3200" b="1" dirty="0" smtClean="0">
                <a:effectLst>
                  <a:outerShdw blurRad="38100" dist="38100" dir="2700000" algn="tl">
                    <a:srgbClr val="000000">
                      <a:alpha val="43137"/>
                    </a:srgbClr>
                  </a:outerShdw>
                </a:effectLst>
              </a:rPr>
              <a:t>and </a:t>
            </a:r>
            <a:r>
              <a:rPr lang="en-US" sz="3200" b="1" i="1" dirty="0" smtClean="0">
                <a:effectLst>
                  <a:outerShdw blurRad="38100" dist="38100" dir="2700000" algn="tl">
                    <a:srgbClr val="000000">
                      <a:alpha val="43137"/>
                    </a:srgbClr>
                  </a:outerShdw>
                </a:effectLst>
              </a:rPr>
              <a:t>in vivo</a:t>
            </a:r>
            <a:endParaRPr lang="en-US" sz="3200" b="1" i="1" dirty="0">
              <a:effectLst>
                <a:outerShdw blurRad="38100" dist="38100" dir="2700000" algn="tl">
                  <a:srgbClr val="000000">
                    <a:alpha val="43137"/>
                  </a:srgbClr>
                </a:outerShdw>
              </a:effectLst>
            </a:endParaRPr>
          </a:p>
        </p:txBody>
      </p:sp>
      <p:sp>
        <p:nvSpPr>
          <p:cNvPr id="13" name="CasellaDiTesto 13"/>
          <p:cNvSpPr txBox="1">
            <a:spLocks noChangeArrowheads="1"/>
          </p:cNvSpPr>
          <p:nvPr/>
        </p:nvSpPr>
        <p:spPr bwMode="auto">
          <a:xfrm>
            <a:off x="6307544" y="6446578"/>
            <a:ext cx="2728952" cy="353943"/>
          </a:xfrm>
          <a:prstGeom prst="rect">
            <a:avLst/>
          </a:prstGeom>
          <a:noFill/>
          <a:ln w="9525">
            <a:noFill/>
            <a:miter lim="800000"/>
            <a:headEnd/>
            <a:tailEnd/>
          </a:ln>
        </p:spPr>
        <p:txBody>
          <a:bodyPr wrap="none">
            <a:spAutoFit/>
          </a:bodyPr>
          <a:lstStyle/>
          <a:p>
            <a:pPr eaLnBrk="1" hangingPunct="1">
              <a:defRPr/>
            </a:pPr>
            <a:r>
              <a:rPr lang="pl-PL" sz="1700" dirty="0" smtClean="0">
                <a:latin typeface="+mn-lt"/>
              </a:rPr>
              <a:t>EMBOJ</a:t>
            </a:r>
            <a:r>
              <a:rPr lang="it-IT" sz="1700" dirty="0" smtClean="0">
                <a:latin typeface="+mn-lt"/>
              </a:rPr>
              <a:t> </a:t>
            </a:r>
            <a:r>
              <a:rPr lang="en-US" sz="1700" dirty="0">
                <a:latin typeface="+mn-lt"/>
              </a:rPr>
              <a:t>(2015) 34(2):200-17.</a:t>
            </a:r>
          </a:p>
        </p:txBody>
      </p:sp>
      <p:pic>
        <p:nvPicPr>
          <p:cNvPr id="2" name="Picture 2" descr="C:\Users\Mattia\SCIENZA\IIT\4-CDDD\Presentazione\Glab_pose.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488" r="15251"/>
          <a:stretch/>
        </p:blipFill>
        <p:spPr bwMode="auto">
          <a:xfrm>
            <a:off x="393" y="3338397"/>
            <a:ext cx="4427591" cy="35196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6130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11188" y="5046275"/>
            <a:ext cx="7921625" cy="830997"/>
          </a:xfrm>
          <a:prstGeom prst="rect">
            <a:avLst/>
          </a:prstGeom>
          <a:solidFill>
            <a:srgbClr val="FFFF00">
              <a:alpha val="50000"/>
            </a:srgbClr>
          </a:solidFill>
        </p:spPr>
        <p:txBody>
          <a:bodyPr>
            <a:spAutoFit/>
          </a:bodyPr>
          <a:lstStyle/>
          <a:p>
            <a:pPr algn="just">
              <a:defRPr/>
            </a:pPr>
            <a:r>
              <a:rPr lang="en-GB" sz="2400" dirty="0" smtClean="0">
                <a:solidFill>
                  <a:prstClr val="black"/>
                </a:solidFill>
              </a:rPr>
              <a:t>… MB </a:t>
            </a:r>
            <a:r>
              <a:rPr lang="en-GB" sz="2400" b="1" dirty="0" err="1" smtClean="0">
                <a:solidFill>
                  <a:prstClr val="black"/>
                </a:solidFill>
              </a:rPr>
              <a:t>orthotopic</a:t>
            </a:r>
            <a:r>
              <a:rPr lang="en-GB" sz="2400" dirty="0" smtClean="0">
                <a:solidFill>
                  <a:prstClr val="black"/>
                </a:solidFill>
              </a:rPr>
              <a:t> </a:t>
            </a:r>
            <a:r>
              <a:rPr lang="en-GB" sz="2400" dirty="0" err="1" smtClean="0">
                <a:solidFill>
                  <a:prstClr val="black"/>
                </a:solidFill>
              </a:rPr>
              <a:t>xenograft</a:t>
            </a:r>
            <a:r>
              <a:rPr lang="en-GB" sz="2400" dirty="0" smtClean="0">
                <a:solidFill>
                  <a:prstClr val="black"/>
                </a:solidFill>
              </a:rPr>
              <a:t> animal model confirmed the efficacy of GlaB </a:t>
            </a:r>
            <a:r>
              <a:rPr lang="en-GB" sz="2400" i="1" dirty="0" smtClean="0">
                <a:solidFill>
                  <a:prstClr val="black"/>
                </a:solidFill>
              </a:rPr>
              <a:t>in vivo</a:t>
            </a:r>
            <a:r>
              <a:rPr lang="en-GB" sz="2400" dirty="0" smtClean="0">
                <a:solidFill>
                  <a:prstClr val="black"/>
                </a:solidFill>
              </a:rPr>
              <a:t>     (</a:t>
            </a:r>
            <a:r>
              <a:rPr lang="en-GB" sz="2400" i="1" dirty="0" smtClean="0">
                <a:solidFill>
                  <a:prstClr val="black"/>
                </a:solidFill>
              </a:rPr>
              <a:t>GlaB</a:t>
            </a:r>
            <a:r>
              <a:rPr lang="en-GB" sz="2400" dirty="0" smtClean="0">
                <a:solidFill>
                  <a:prstClr val="black"/>
                </a:solidFill>
              </a:rPr>
              <a:t> </a:t>
            </a:r>
            <a:r>
              <a:rPr lang="en-GB" sz="2400" i="1" dirty="0" smtClean="0">
                <a:solidFill>
                  <a:prstClr val="black"/>
                </a:solidFill>
              </a:rPr>
              <a:t>crosses of mice BBB</a:t>
            </a:r>
            <a:r>
              <a:rPr lang="en-GB" sz="2400" dirty="0" smtClean="0">
                <a:solidFill>
                  <a:prstClr val="black"/>
                </a:solidFill>
              </a:rPr>
              <a:t>)</a:t>
            </a:r>
            <a:endParaRPr lang="en-GB" sz="2400" i="1" dirty="0">
              <a:solidFill>
                <a:prstClr val="black"/>
              </a:solidFill>
            </a:endParaRP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42582"/>
          <a:stretch/>
        </p:blipFill>
        <p:spPr bwMode="auto">
          <a:xfrm>
            <a:off x="3579481" y="1464148"/>
            <a:ext cx="4808943" cy="36210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ttangolo 1"/>
          <p:cNvSpPr/>
          <p:nvPr/>
        </p:nvSpPr>
        <p:spPr>
          <a:xfrm>
            <a:off x="611560" y="44624"/>
            <a:ext cx="6680868" cy="523220"/>
          </a:xfrm>
          <a:prstGeom prst="rect">
            <a:avLst/>
          </a:prstGeom>
        </p:spPr>
        <p:txBody>
          <a:bodyPr wrap="none">
            <a:spAutoFit/>
          </a:bodyPr>
          <a:lstStyle/>
          <a:p>
            <a:pPr algn="ctr">
              <a:defRPr/>
            </a:pPr>
            <a:r>
              <a:rPr lang="en-US" sz="2800" b="1" u="sng" dirty="0" smtClean="0">
                <a:solidFill>
                  <a:srgbClr val="C00000"/>
                </a:solidFill>
              </a:rPr>
              <a:t>GlaB efficacy </a:t>
            </a:r>
            <a:r>
              <a:rPr lang="en-US" sz="2800" b="1" i="1" u="sng" dirty="0" smtClean="0">
                <a:solidFill>
                  <a:srgbClr val="C00000"/>
                </a:solidFill>
              </a:rPr>
              <a:t>in vivo </a:t>
            </a:r>
            <a:r>
              <a:rPr lang="en-US" sz="2800" b="1" u="sng" dirty="0" smtClean="0">
                <a:solidFill>
                  <a:srgbClr val="C00000"/>
                </a:solidFill>
              </a:rPr>
              <a:t>(Ptch1</a:t>
            </a:r>
            <a:r>
              <a:rPr lang="en-US" sz="2800" b="1" u="sng" baseline="30000" dirty="0">
                <a:solidFill>
                  <a:srgbClr val="C00000"/>
                </a:solidFill>
              </a:rPr>
              <a:t>+/-</a:t>
            </a:r>
            <a:r>
              <a:rPr lang="en-US" sz="2800" b="1" u="sng" dirty="0">
                <a:solidFill>
                  <a:srgbClr val="C00000"/>
                </a:solidFill>
              </a:rPr>
              <a:t> MB </a:t>
            </a:r>
            <a:r>
              <a:rPr lang="en-US" sz="2800" b="1" u="sng" dirty="0" smtClean="0">
                <a:solidFill>
                  <a:srgbClr val="C00000"/>
                </a:solidFill>
              </a:rPr>
              <a:t>allografts)</a:t>
            </a:r>
            <a:endParaRPr lang="en-US" sz="2800" b="1" u="sng" dirty="0">
              <a:solidFill>
                <a:srgbClr val="C00000"/>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1135" y="666201"/>
            <a:ext cx="3667289" cy="7161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 name="Connettore 1 3"/>
          <p:cNvCxnSpPr/>
          <p:nvPr/>
        </p:nvCxnSpPr>
        <p:spPr>
          <a:xfrm>
            <a:off x="179512" y="1398262"/>
            <a:ext cx="871296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4702055" y="2204864"/>
            <a:ext cx="1092158" cy="369332"/>
          </a:xfrm>
          <a:prstGeom prst="rect">
            <a:avLst/>
          </a:prstGeom>
          <a:noFill/>
        </p:spPr>
        <p:txBody>
          <a:bodyPr wrap="none" rtlCol="0">
            <a:spAutoFit/>
          </a:bodyPr>
          <a:lstStyle/>
          <a:p>
            <a:r>
              <a:rPr lang="en-US" dirty="0" smtClean="0">
                <a:solidFill>
                  <a:prstClr val="black"/>
                </a:solidFill>
              </a:rPr>
              <a:t>30 mg/Kg</a:t>
            </a:r>
            <a:endParaRPr lang="en-US" dirty="0">
              <a:solidFill>
                <a:prstClr val="black"/>
              </a:solidFill>
            </a:endParaRPr>
          </a:p>
        </p:txBody>
      </p:sp>
      <p:sp>
        <p:nvSpPr>
          <p:cNvPr id="12" name="CasellaDiTesto 13"/>
          <p:cNvSpPr txBox="1">
            <a:spLocks noChangeArrowheads="1"/>
          </p:cNvSpPr>
          <p:nvPr/>
        </p:nvSpPr>
        <p:spPr bwMode="auto">
          <a:xfrm>
            <a:off x="6488556" y="6237312"/>
            <a:ext cx="2619948" cy="600164"/>
          </a:xfrm>
          <a:prstGeom prst="rect">
            <a:avLst/>
          </a:prstGeom>
          <a:noFill/>
          <a:ln w="9525">
            <a:noFill/>
            <a:miter lim="800000"/>
            <a:headEnd/>
            <a:tailEnd/>
          </a:ln>
        </p:spPr>
        <p:txBody>
          <a:bodyPr wrap="none">
            <a:spAutoFit/>
          </a:bodyPr>
          <a:lstStyle/>
          <a:p>
            <a:pPr>
              <a:defRPr/>
            </a:pPr>
            <a:r>
              <a:rPr lang="pl-PL" sz="1700" dirty="0" smtClean="0">
                <a:solidFill>
                  <a:prstClr val="black"/>
                </a:solidFill>
              </a:rPr>
              <a:t>EMBOJ</a:t>
            </a:r>
            <a:r>
              <a:rPr lang="it-IT" sz="1700" dirty="0" smtClean="0">
                <a:solidFill>
                  <a:prstClr val="black"/>
                </a:solidFill>
              </a:rPr>
              <a:t> </a:t>
            </a:r>
            <a:r>
              <a:rPr lang="en-US" sz="1700" dirty="0">
                <a:solidFill>
                  <a:prstClr val="black"/>
                </a:solidFill>
              </a:rPr>
              <a:t>(2015) 34(2):</a:t>
            </a:r>
            <a:r>
              <a:rPr lang="en-US" sz="1700" dirty="0" smtClean="0">
                <a:solidFill>
                  <a:prstClr val="black"/>
                </a:solidFill>
              </a:rPr>
              <a:t>200-17</a:t>
            </a:r>
          </a:p>
          <a:p>
            <a:pPr>
              <a:defRPr/>
            </a:pPr>
            <a:r>
              <a:rPr lang="en-US" sz="1600" i="1" dirty="0">
                <a:solidFill>
                  <a:prstClr val="black"/>
                </a:solidFill>
              </a:rPr>
              <a:t>WO </a:t>
            </a:r>
            <a:r>
              <a:rPr lang="en-US" sz="1600" i="1" dirty="0" smtClean="0">
                <a:solidFill>
                  <a:prstClr val="black"/>
                </a:solidFill>
              </a:rPr>
              <a:t>2014207069</a:t>
            </a:r>
            <a:endParaRPr lang="en-US" sz="1600" i="1" dirty="0">
              <a:solidFill>
                <a:prstClr val="black"/>
              </a:solidFill>
            </a:endParaRPr>
          </a:p>
        </p:txBody>
      </p:sp>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4280" b="14684"/>
          <a:stretch/>
        </p:blipFill>
        <p:spPr bwMode="auto">
          <a:xfrm>
            <a:off x="8055269" y="1756090"/>
            <a:ext cx="1088731" cy="2554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60662" b="14744"/>
          <a:stretch/>
        </p:blipFill>
        <p:spPr bwMode="auto">
          <a:xfrm>
            <a:off x="212619" y="1689330"/>
            <a:ext cx="3096344" cy="31706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ttangolo 2"/>
          <p:cNvSpPr/>
          <p:nvPr/>
        </p:nvSpPr>
        <p:spPr>
          <a:xfrm>
            <a:off x="212619" y="1756090"/>
            <a:ext cx="398569" cy="44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asellaDiTesto 5"/>
          <p:cNvSpPr txBox="1"/>
          <p:nvPr/>
        </p:nvSpPr>
        <p:spPr>
          <a:xfrm>
            <a:off x="1409563" y="1052736"/>
            <a:ext cx="1002197" cy="369332"/>
          </a:xfrm>
          <a:prstGeom prst="rect">
            <a:avLst/>
          </a:prstGeom>
          <a:noFill/>
        </p:spPr>
        <p:txBody>
          <a:bodyPr wrap="none" rtlCol="0">
            <a:spAutoFit/>
          </a:bodyPr>
          <a:lstStyle/>
          <a:p>
            <a:r>
              <a:rPr lang="en-US" dirty="0" smtClean="0">
                <a:solidFill>
                  <a:prstClr val="black"/>
                </a:solidFill>
              </a:rPr>
              <a:t>MB CSCs</a:t>
            </a:r>
            <a:endParaRPr lang="en-US" dirty="0">
              <a:solidFill>
                <a:prstClr val="black"/>
              </a:solidFill>
            </a:endParaRPr>
          </a:p>
        </p:txBody>
      </p:sp>
      <p:sp>
        <p:nvSpPr>
          <p:cNvPr id="7" name="CasellaDiTesto 6"/>
          <p:cNvSpPr txBox="1"/>
          <p:nvPr/>
        </p:nvSpPr>
        <p:spPr>
          <a:xfrm>
            <a:off x="35496" y="6309320"/>
            <a:ext cx="5061322" cy="461665"/>
          </a:xfrm>
          <a:prstGeom prst="rect">
            <a:avLst/>
          </a:prstGeom>
          <a:noFill/>
        </p:spPr>
        <p:txBody>
          <a:bodyPr wrap="none" rtlCol="0">
            <a:spAutoFit/>
          </a:bodyPr>
          <a:lstStyle/>
          <a:p>
            <a:r>
              <a:rPr lang="en-US" sz="2400" dirty="0" smtClean="0">
                <a:solidFill>
                  <a:prstClr val="black"/>
                </a:solidFill>
              </a:rPr>
              <a:t>Preclinical studies in GLP are running….</a:t>
            </a:r>
            <a:endParaRPr lang="en-US" sz="2400" dirty="0">
              <a:solidFill>
                <a:prstClr val="black"/>
              </a:solidFill>
            </a:endParaRPr>
          </a:p>
        </p:txBody>
      </p:sp>
      <p:pic>
        <p:nvPicPr>
          <p:cNvPr id="15" name="Picture 2" descr="C:\Users\Mattia\Desktop\download.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20460" y="44624"/>
            <a:ext cx="1656865" cy="5232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9161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ttia\Desktop\downloa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20460" y="44624"/>
            <a:ext cx="1656865" cy="5232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3203848" y="116632"/>
            <a:ext cx="3115148" cy="523220"/>
          </a:xfrm>
          <a:prstGeom prst="rect">
            <a:avLst/>
          </a:prstGeom>
          <a:noFill/>
        </p:spPr>
        <p:txBody>
          <a:bodyPr wrap="none" rtlCol="0">
            <a:spAutoFit/>
          </a:bodyPr>
          <a:lstStyle/>
          <a:p>
            <a:r>
              <a:rPr lang="en-US" sz="2800" b="1" u="sng" dirty="0" smtClean="0">
                <a:solidFill>
                  <a:srgbClr val="C00000"/>
                </a:solidFill>
              </a:rPr>
              <a:t>GlaB total synthesis</a:t>
            </a:r>
            <a:endParaRPr lang="en-US" sz="2800" b="1" u="sng" dirty="0">
              <a:solidFill>
                <a:srgbClr val="C00000"/>
              </a:solidFill>
            </a:endParaRPr>
          </a:p>
        </p:txBody>
      </p:sp>
      <p:pic>
        <p:nvPicPr>
          <p:cNvPr id="2050" name="Picture 2" descr="C:\Users\Mattia\Desktop\Synthesis of GlaB.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68" r="27239" b="15096"/>
          <a:stretch/>
        </p:blipFill>
        <p:spPr bwMode="auto">
          <a:xfrm>
            <a:off x="35496" y="1052736"/>
            <a:ext cx="8994232" cy="5616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1251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sp>
        <p:nvSpPr>
          <p:cNvPr id="2052" name="CasellaDiTesto 8"/>
          <p:cNvSpPr txBox="1">
            <a:spLocks noChangeArrowheads="1"/>
          </p:cNvSpPr>
          <p:nvPr/>
        </p:nvSpPr>
        <p:spPr bwMode="auto">
          <a:xfrm>
            <a:off x="714375" y="2708275"/>
            <a:ext cx="7715250" cy="1384300"/>
          </a:xfrm>
          <a:prstGeom prst="rect">
            <a:avLst/>
          </a:prstGeom>
          <a:noFill/>
          <a:ln w="9525">
            <a:noFill/>
            <a:miter lim="800000"/>
            <a:headEnd/>
            <a:tailEnd/>
          </a:ln>
        </p:spPr>
        <p:txBody>
          <a:bodyPr>
            <a:spAutoFit/>
          </a:bodyPr>
          <a:lstStyle/>
          <a:p>
            <a:pPr algn="ctr" fontAlgn="base">
              <a:spcBef>
                <a:spcPct val="0"/>
              </a:spcBef>
              <a:spcAft>
                <a:spcPct val="0"/>
              </a:spcAft>
              <a:defRPr/>
            </a:pPr>
            <a:r>
              <a:rPr lang="it-IT" sz="2800" b="1" dirty="0" err="1">
                <a:solidFill>
                  <a:srgbClr val="1F497D">
                    <a:lumMod val="60000"/>
                    <a:lumOff val="40000"/>
                  </a:srgbClr>
                </a:solidFill>
                <a:latin typeface="Arial" charset="0"/>
                <a:cs typeface="Arial" charset="0"/>
              </a:rPr>
              <a:t>Mo</a:t>
            </a:r>
            <a:r>
              <a:rPr lang="it-IT" sz="2800" dirty="0" err="1">
                <a:solidFill>
                  <a:prstClr val="black"/>
                </a:solidFill>
                <a:latin typeface="Arial" charset="0"/>
                <a:cs typeface="Arial" charset="0"/>
              </a:rPr>
              <a:t>lecular</a:t>
            </a:r>
            <a:r>
              <a:rPr lang="it-IT" sz="2800" dirty="0">
                <a:solidFill>
                  <a:prstClr val="black"/>
                </a:solidFill>
                <a:latin typeface="Arial" charset="0"/>
                <a:cs typeface="Arial" charset="0"/>
              </a:rPr>
              <a:t> </a:t>
            </a:r>
            <a:r>
              <a:rPr lang="it-IT" sz="2800" b="1" dirty="0" err="1">
                <a:solidFill>
                  <a:srgbClr val="1F497D">
                    <a:lumMod val="60000"/>
                    <a:lumOff val="40000"/>
                  </a:srgbClr>
                </a:solidFill>
                <a:latin typeface="Arial" charset="0"/>
                <a:cs typeface="Arial" charset="0"/>
              </a:rPr>
              <a:t>Li</a:t>
            </a:r>
            <a:r>
              <a:rPr lang="it-IT" sz="2800" dirty="0" err="1">
                <a:solidFill>
                  <a:prstClr val="black"/>
                </a:solidFill>
                <a:latin typeface="Arial" charset="0"/>
                <a:cs typeface="Arial" charset="0"/>
              </a:rPr>
              <a:t>nks</a:t>
            </a:r>
            <a:r>
              <a:rPr lang="it-IT" sz="2800" dirty="0">
                <a:solidFill>
                  <a:prstClr val="black"/>
                </a:solidFill>
                <a:latin typeface="Arial" charset="0"/>
                <a:cs typeface="Arial" charset="0"/>
              </a:rPr>
              <a:t> </a:t>
            </a:r>
            <a:r>
              <a:rPr lang="it-IT" sz="2800" b="1" dirty="0" err="1">
                <a:solidFill>
                  <a:srgbClr val="1F497D">
                    <a:lumMod val="60000"/>
                    <a:lumOff val="40000"/>
                  </a:srgbClr>
                </a:solidFill>
                <a:latin typeface="Arial" charset="0"/>
                <a:cs typeface="Arial" charset="0"/>
              </a:rPr>
              <a:t>Rom</a:t>
            </a:r>
            <a:r>
              <a:rPr lang="it-IT" sz="2800" dirty="0" err="1">
                <a:solidFill>
                  <a:prstClr val="black"/>
                </a:solidFill>
                <a:latin typeface="Arial" charset="0"/>
                <a:cs typeface="Arial" charset="0"/>
              </a:rPr>
              <a:t>e</a:t>
            </a:r>
            <a:r>
              <a:rPr lang="it-IT" sz="2800" dirty="0">
                <a:solidFill>
                  <a:prstClr val="black"/>
                </a:solidFill>
                <a:latin typeface="Arial" charset="0"/>
                <a:cs typeface="Arial" charset="0"/>
              </a:rPr>
              <a:t> </a:t>
            </a:r>
            <a:r>
              <a:rPr lang="it-IT" sz="2800" dirty="0" err="1">
                <a:solidFill>
                  <a:prstClr val="black"/>
                </a:solidFill>
                <a:latin typeface="Arial" charset="0"/>
                <a:cs typeface="Arial" charset="0"/>
              </a:rPr>
              <a:t>is</a:t>
            </a:r>
            <a:r>
              <a:rPr lang="it-IT" sz="2800" dirty="0">
                <a:solidFill>
                  <a:prstClr val="black"/>
                </a:solidFill>
                <a:latin typeface="Arial" charset="0"/>
                <a:cs typeface="Arial" charset="0"/>
              </a:rPr>
              <a:t> a spin-off company </a:t>
            </a:r>
            <a:r>
              <a:rPr lang="it-IT" sz="2800" dirty="0" err="1">
                <a:solidFill>
                  <a:prstClr val="black"/>
                </a:solidFill>
                <a:latin typeface="Arial" charset="0"/>
                <a:cs typeface="Arial" charset="0"/>
              </a:rPr>
              <a:t>of</a:t>
            </a:r>
            <a:r>
              <a:rPr lang="it-IT" sz="2800" dirty="0">
                <a:solidFill>
                  <a:prstClr val="black"/>
                </a:solidFill>
                <a:latin typeface="Arial" charset="0"/>
                <a:cs typeface="Arial" charset="0"/>
              </a:rPr>
              <a:t> the </a:t>
            </a:r>
            <a:r>
              <a:rPr lang="it-IT" sz="2800" dirty="0" err="1">
                <a:solidFill>
                  <a:prstClr val="black"/>
                </a:solidFill>
                <a:latin typeface="Arial" charset="0"/>
                <a:cs typeface="Arial" charset="0"/>
              </a:rPr>
              <a:t>University</a:t>
            </a:r>
            <a:r>
              <a:rPr lang="it-IT" sz="2800" dirty="0">
                <a:solidFill>
                  <a:prstClr val="black"/>
                </a:solidFill>
                <a:latin typeface="Arial" charset="0"/>
                <a:cs typeface="Arial" charset="0"/>
              </a:rPr>
              <a:t> “Sapienza” </a:t>
            </a:r>
            <a:r>
              <a:rPr lang="it-IT" sz="2800" dirty="0" err="1">
                <a:solidFill>
                  <a:prstClr val="black"/>
                </a:solidFill>
                <a:latin typeface="Arial" charset="0"/>
                <a:cs typeface="Arial" charset="0"/>
              </a:rPr>
              <a:t>of</a:t>
            </a:r>
            <a:r>
              <a:rPr lang="it-IT" sz="2800" dirty="0">
                <a:solidFill>
                  <a:prstClr val="black"/>
                </a:solidFill>
                <a:latin typeface="Arial" charset="0"/>
                <a:cs typeface="Arial" charset="0"/>
              </a:rPr>
              <a:t> </a:t>
            </a:r>
            <a:r>
              <a:rPr lang="it-IT" sz="2800" dirty="0" err="1">
                <a:solidFill>
                  <a:prstClr val="black"/>
                </a:solidFill>
                <a:latin typeface="Arial" charset="0"/>
                <a:cs typeface="Arial" charset="0"/>
              </a:rPr>
              <a:t>Rome</a:t>
            </a:r>
            <a:r>
              <a:rPr lang="it-IT" sz="2800" dirty="0">
                <a:solidFill>
                  <a:prstClr val="black"/>
                </a:solidFill>
                <a:latin typeface="Arial" charset="0"/>
                <a:cs typeface="Arial" charset="0"/>
              </a:rPr>
              <a:t>. </a:t>
            </a:r>
          </a:p>
          <a:p>
            <a:pPr fontAlgn="base">
              <a:spcBef>
                <a:spcPct val="0"/>
              </a:spcBef>
              <a:spcAft>
                <a:spcPct val="0"/>
              </a:spcAft>
              <a:defRPr/>
            </a:pPr>
            <a:endParaRPr lang="it-IT" sz="2800" dirty="0">
              <a:solidFill>
                <a:prstClr val="black"/>
              </a:solidFill>
              <a:latin typeface="Arial" charset="0"/>
              <a:cs typeface="Arial" charset="0"/>
            </a:endParaRPr>
          </a:p>
        </p:txBody>
      </p:sp>
      <p:pic>
        <p:nvPicPr>
          <p:cNvPr id="4101" name="Immagine 2" descr="sapienza"/>
          <p:cNvPicPr>
            <a:picLocks noChangeAspect="1" noChangeArrowheads="1"/>
          </p:cNvPicPr>
          <p:nvPr/>
        </p:nvPicPr>
        <p:blipFill>
          <a:blip r:embed="rId2" cstate="print"/>
          <a:srcRect/>
          <a:stretch>
            <a:fillRect/>
          </a:stretch>
        </p:blipFill>
        <p:spPr bwMode="auto">
          <a:xfrm>
            <a:off x="642910" y="500042"/>
            <a:ext cx="2946400" cy="165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3" descr="Agilent_LC-CE-MS01-2"/>
          <p:cNvPicPr>
            <a:picLocks noChangeAspect="1" noChangeArrowheads="1"/>
          </p:cNvPicPr>
          <p:nvPr/>
        </p:nvPicPr>
        <p:blipFill>
          <a:blip r:embed="rId3" cstate="print"/>
          <a:srcRect/>
          <a:stretch>
            <a:fillRect/>
          </a:stretch>
        </p:blipFill>
        <p:spPr bwMode="auto">
          <a:xfrm>
            <a:off x="1400173" y="3929066"/>
            <a:ext cx="2957513" cy="1970087"/>
          </a:xfrm>
          <a:prstGeom prst="rect">
            <a:avLst/>
          </a:prstGeom>
          <a:ln>
            <a:noFill/>
          </a:ln>
          <a:effectLst>
            <a:softEdge rad="112500"/>
          </a:effectLst>
        </p:spPr>
      </p:pic>
      <p:pic>
        <p:nvPicPr>
          <p:cNvPr id="29" name="Picture 16" descr="Fg15_08"/>
          <p:cNvPicPr>
            <a:picLocks noChangeAspect="1" noChangeArrowheads="1"/>
          </p:cNvPicPr>
          <p:nvPr/>
        </p:nvPicPr>
        <p:blipFill>
          <a:blip r:embed="rId4" cstate="print"/>
          <a:srcRect/>
          <a:stretch>
            <a:fillRect/>
          </a:stretch>
        </p:blipFill>
        <p:spPr bwMode="auto">
          <a:xfrm>
            <a:off x="4857752" y="3929066"/>
            <a:ext cx="2473604" cy="1978024"/>
          </a:xfrm>
          <a:prstGeom prst="rect">
            <a:avLst/>
          </a:prstGeom>
          <a:ln>
            <a:noFill/>
          </a:ln>
          <a:effectLst>
            <a:softEdge rad="112500"/>
          </a:effectLst>
        </p:spPr>
      </p:pic>
      <p:sp>
        <p:nvSpPr>
          <p:cNvPr id="30" name="CasellaDiTesto 29"/>
          <p:cNvSpPr txBox="1"/>
          <p:nvPr/>
        </p:nvSpPr>
        <p:spPr>
          <a:xfrm>
            <a:off x="1571604" y="5929330"/>
            <a:ext cx="7215238" cy="584775"/>
          </a:xfrm>
          <a:prstGeom prst="rect">
            <a:avLst/>
          </a:prstGeom>
          <a:noFill/>
        </p:spPr>
        <p:txBody>
          <a:bodyPr>
            <a:spAutoFit/>
          </a:bodyPr>
          <a:lstStyle/>
          <a:p>
            <a:pPr fontAlgn="base">
              <a:spcBef>
                <a:spcPct val="0"/>
              </a:spcBef>
              <a:spcAft>
                <a:spcPct val="0"/>
              </a:spcAft>
              <a:defRPr/>
            </a:pPr>
            <a:r>
              <a:rPr lang="it-IT" sz="3200" b="1" i="1" dirty="0" err="1">
                <a:ln w="12700">
                  <a:solidFill>
                    <a:srgbClr val="1F497D">
                      <a:satMod val="155000"/>
                    </a:srgbClr>
                  </a:solidFill>
                  <a:prstDash val="solid"/>
                </a:ln>
                <a:blipFill>
                  <a:blip r:embed="rId5"/>
                  <a:tile tx="0" ty="0" sx="100000" sy="100000" flip="none" algn="tl"/>
                </a:blipFill>
                <a:effectLst>
                  <a:outerShdw blurRad="41275" dist="20320" dir="1800000" algn="tl" rotWithShape="0">
                    <a:srgbClr val="000000">
                      <a:alpha val="40000"/>
                    </a:srgbClr>
                  </a:outerShdw>
                </a:effectLst>
                <a:latin typeface="Arial" charset="0"/>
                <a:cs typeface="Arial" charset="0"/>
              </a:rPr>
              <a:t>Chemistry</a:t>
            </a:r>
            <a:r>
              <a:rPr lang="it-IT" sz="3200" b="1" i="1" dirty="0">
                <a:ln w="12700">
                  <a:solidFill>
                    <a:srgbClr val="1F497D">
                      <a:satMod val="155000"/>
                    </a:srgbClr>
                  </a:solidFill>
                  <a:prstDash val="solid"/>
                </a:ln>
                <a:blipFill>
                  <a:blip r:embed="rId5"/>
                  <a:tile tx="0" ty="0" sx="100000" sy="100000" flip="none" algn="tl"/>
                </a:blipFill>
                <a:effectLst>
                  <a:outerShdw blurRad="41275" dist="20320" dir="1800000" algn="tl" rotWithShape="0">
                    <a:srgbClr val="000000">
                      <a:alpha val="40000"/>
                    </a:srgbClr>
                  </a:outerShdw>
                </a:effectLst>
                <a:latin typeface="Arial" charset="0"/>
                <a:cs typeface="Arial" charset="0"/>
              </a:rPr>
              <a:t> &amp; </a:t>
            </a:r>
            <a:r>
              <a:rPr lang="it-IT" sz="3200" b="1" i="1" dirty="0" err="1">
                <a:ln w="12700">
                  <a:solidFill>
                    <a:srgbClr val="1F497D">
                      <a:satMod val="155000"/>
                    </a:srgbClr>
                  </a:solidFill>
                  <a:prstDash val="solid"/>
                </a:ln>
                <a:blipFill>
                  <a:blip r:embed="rId5"/>
                  <a:tile tx="0" ty="0" sx="100000" sy="100000" flip="none" algn="tl"/>
                </a:blipFill>
                <a:effectLst>
                  <a:outerShdw blurRad="41275" dist="20320" dir="1800000" algn="tl" rotWithShape="0">
                    <a:srgbClr val="000000">
                      <a:alpha val="40000"/>
                    </a:srgbClr>
                  </a:outerShdw>
                </a:effectLst>
                <a:latin typeface="Arial" charset="0"/>
                <a:cs typeface="Arial" charset="0"/>
              </a:rPr>
              <a:t>Biotechnology</a:t>
            </a:r>
            <a:r>
              <a:rPr lang="it-IT" sz="3200" b="1" i="1" dirty="0">
                <a:ln w="12700">
                  <a:solidFill>
                    <a:srgbClr val="1F497D">
                      <a:satMod val="155000"/>
                    </a:srgbClr>
                  </a:solidFill>
                  <a:prstDash val="solid"/>
                </a:ln>
                <a:blipFill>
                  <a:blip r:embed="rId5"/>
                  <a:tile tx="0" ty="0" sx="100000" sy="100000" flip="none" algn="tl"/>
                </a:blipFill>
                <a:effectLst>
                  <a:outerShdw blurRad="41275" dist="20320" dir="1800000" algn="tl" rotWithShape="0">
                    <a:srgbClr val="000000">
                      <a:alpha val="40000"/>
                    </a:srgbClr>
                  </a:outerShdw>
                </a:effectLst>
                <a:latin typeface="Arial" charset="0"/>
                <a:cs typeface="Arial" charset="0"/>
              </a:rPr>
              <a:t> </a:t>
            </a:r>
          </a:p>
        </p:txBody>
      </p:sp>
    </p:spTree>
    <p:extLst>
      <p:ext uri="{BB962C8B-B14F-4D97-AF65-F5344CB8AC3E}">
        <p14:creationId xmlns:p14="http://schemas.microsoft.com/office/powerpoint/2010/main" xmlns="" val="791862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p:cNvGrpSpPr>
            <a:grpSpLocks/>
          </p:cNvGrpSpPr>
          <p:nvPr/>
        </p:nvGrpSpPr>
        <p:grpSpPr bwMode="auto">
          <a:xfrm>
            <a:off x="3289300" y="80963"/>
            <a:ext cx="3230563" cy="2224087"/>
            <a:chOff x="596698" y="2607460"/>
            <a:chExt cx="2845035" cy="1941957"/>
          </a:xfrm>
        </p:grpSpPr>
        <p:pic>
          <p:nvPicPr>
            <p:cNvPr id="19483" name="Picture 2" descr="http://upload.wikimedia.org/wikipedia/commons/d/d2/Soxhlet_mechanism.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3699" y="2607460"/>
              <a:ext cx="668034" cy="1941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84" name="CasellaDiTesto 10"/>
            <p:cNvSpPr txBox="1">
              <a:spLocks noChangeArrowheads="1"/>
            </p:cNvSpPr>
            <p:nvPr/>
          </p:nvSpPr>
          <p:spPr bwMode="auto">
            <a:xfrm>
              <a:off x="596698" y="3240898"/>
              <a:ext cx="2845035"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ctr" eaLnBrk="0" fontAlgn="base" hangingPunct="0">
                <a:spcBef>
                  <a:spcPct val="0"/>
                </a:spcBef>
                <a:spcAft>
                  <a:spcPct val="0"/>
                </a:spcAft>
                <a:buClrTx/>
                <a:buFontTx/>
                <a:buNone/>
              </a:pPr>
              <a:r>
                <a:rPr lang="it-IT" altLang="it-IT" b="1" dirty="0" err="1" smtClean="0">
                  <a:solidFill>
                    <a:srgbClr val="000000"/>
                  </a:solidFill>
                  <a:latin typeface="Arial" charset="0"/>
                  <a:cs typeface="Arial" charset="0"/>
                </a:rPr>
                <a:t>Seeds</a:t>
              </a:r>
              <a:r>
                <a:rPr lang="it-IT" altLang="it-IT" b="1" dirty="0" smtClean="0">
                  <a:solidFill>
                    <a:srgbClr val="000000"/>
                  </a:solidFill>
                  <a:latin typeface="Arial" charset="0"/>
                  <a:cs typeface="Arial" charset="0"/>
                </a:rPr>
                <a:t> </a:t>
              </a:r>
              <a:r>
                <a:rPr lang="it-IT" altLang="it-IT" b="1" dirty="0" err="1" smtClean="0">
                  <a:solidFill>
                    <a:srgbClr val="000000"/>
                  </a:solidFill>
                  <a:latin typeface="Arial" charset="0"/>
                  <a:cs typeface="Arial" charset="0"/>
                </a:rPr>
                <a:t>extraction</a:t>
              </a:r>
              <a:endParaRPr lang="it-IT" altLang="it-IT" sz="1400" b="1" dirty="0" smtClean="0">
                <a:solidFill>
                  <a:srgbClr val="000000"/>
                </a:solidFill>
                <a:latin typeface="Arial" charset="0"/>
                <a:cs typeface="Arial" charset="0"/>
              </a:endParaRPr>
            </a:p>
            <a:p>
              <a:pPr algn="ctr" eaLnBrk="0" fontAlgn="base" hangingPunct="0">
                <a:spcBef>
                  <a:spcPct val="0"/>
                </a:spcBef>
                <a:spcAft>
                  <a:spcPct val="0"/>
                </a:spcAft>
                <a:buClrTx/>
                <a:buFontTx/>
                <a:buNone/>
              </a:pPr>
              <a:r>
                <a:rPr lang="it-IT" altLang="it-IT" sz="1400" dirty="0" err="1" smtClean="0">
                  <a:solidFill>
                    <a:srgbClr val="000000"/>
                  </a:solidFill>
                  <a:latin typeface="Arial" charset="0"/>
                  <a:cs typeface="Arial" charset="0"/>
                </a:rPr>
                <a:t>soxhlet</a:t>
              </a:r>
              <a:r>
                <a:rPr lang="it-IT" altLang="it-IT" sz="1400" dirty="0" smtClean="0">
                  <a:solidFill>
                    <a:srgbClr val="000000"/>
                  </a:solidFill>
                  <a:latin typeface="Arial" charset="0"/>
                  <a:cs typeface="Arial" charset="0"/>
                </a:rPr>
                <a:t> </a:t>
              </a:r>
            </a:p>
            <a:p>
              <a:pPr algn="ctr" eaLnBrk="0" fontAlgn="base" hangingPunct="0">
                <a:spcBef>
                  <a:spcPct val="0"/>
                </a:spcBef>
                <a:spcAft>
                  <a:spcPct val="0"/>
                </a:spcAft>
                <a:buClrTx/>
                <a:buFontTx/>
                <a:buNone/>
              </a:pPr>
              <a:r>
                <a:rPr lang="it-IT" altLang="it-IT" sz="1400" dirty="0" err="1" smtClean="0">
                  <a:solidFill>
                    <a:srgbClr val="000000"/>
                  </a:solidFill>
                  <a:latin typeface="Arial" charset="0"/>
                  <a:cs typeface="Arial" charset="0"/>
                </a:rPr>
                <a:t>MeOH</a:t>
              </a:r>
              <a:endParaRPr lang="it-IT" altLang="it-IT" sz="1400" dirty="0" smtClean="0">
                <a:solidFill>
                  <a:srgbClr val="000000"/>
                </a:solidFill>
                <a:latin typeface="Arial" charset="0"/>
                <a:cs typeface="Arial" charset="0"/>
              </a:endParaRPr>
            </a:p>
          </p:txBody>
        </p:sp>
      </p:grpSp>
      <p:pic>
        <p:nvPicPr>
          <p:cNvPr id="19459" name="Immagine 19"/>
          <p:cNvPicPr>
            <a:picLocks noChangeAspect="1"/>
          </p:cNvPicPr>
          <p:nvPr/>
        </p:nvPicPr>
        <p:blipFill>
          <a:blip r:embed="rId4" cstate="print">
            <a:extLst>
              <a:ext uri="{28A0092B-C50C-407E-A947-70E740481C1C}">
                <a14:useLocalDpi xmlns:a14="http://schemas.microsoft.com/office/drawing/2010/main" xmlns="" val="0"/>
              </a:ext>
            </a:extLst>
          </a:blip>
          <a:srcRect l="5948" t="5901" r="5948" b="10100"/>
          <a:stretch>
            <a:fillRect/>
          </a:stretch>
        </p:blipFill>
        <p:spPr bwMode="auto">
          <a:xfrm>
            <a:off x="1404938" y="41275"/>
            <a:ext cx="1946275" cy="27797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1" name="Rettangolo arrotondato 20"/>
          <p:cNvSpPr/>
          <p:nvPr/>
        </p:nvSpPr>
        <p:spPr>
          <a:xfrm>
            <a:off x="6680200" y="4302125"/>
            <a:ext cx="1182688" cy="6286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prstClr val="white"/>
              </a:solidFill>
            </a:endParaRPr>
          </a:p>
        </p:txBody>
      </p:sp>
      <p:grpSp>
        <p:nvGrpSpPr>
          <p:cNvPr id="23" name="Gruppo 22"/>
          <p:cNvGrpSpPr>
            <a:grpSpLocks/>
          </p:cNvGrpSpPr>
          <p:nvPr/>
        </p:nvGrpSpPr>
        <p:grpSpPr bwMode="auto">
          <a:xfrm>
            <a:off x="5995988" y="2157413"/>
            <a:ext cx="3295650" cy="2711450"/>
            <a:chOff x="9256865" y="-1307217"/>
            <a:chExt cx="3296490" cy="2711681"/>
          </a:xfrm>
        </p:grpSpPr>
        <p:sp>
          <p:nvSpPr>
            <p:cNvPr id="19481" name="CasellaDiTesto 11"/>
            <p:cNvSpPr txBox="1">
              <a:spLocks noChangeArrowheads="1"/>
            </p:cNvSpPr>
            <p:nvPr/>
          </p:nvSpPr>
          <p:spPr bwMode="auto">
            <a:xfrm>
              <a:off x="9256865" y="-1307217"/>
              <a:ext cx="3296490" cy="800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ctr" eaLnBrk="0" fontAlgn="base" hangingPunct="0">
                <a:spcBef>
                  <a:spcPct val="0"/>
                </a:spcBef>
                <a:spcAft>
                  <a:spcPct val="0"/>
                </a:spcAft>
                <a:buClrTx/>
                <a:buFontTx/>
                <a:buNone/>
              </a:pPr>
              <a:r>
                <a:rPr lang="it-IT" altLang="it-IT" b="1" smtClean="0">
                  <a:solidFill>
                    <a:srgbClr val="000000"/>
                  </a:solidFill>
                  <a:latin typeface="Arial" charset="0"/>
                  <a:cs typeface="Arial" charset="0"/>
                </a:rPr>
                <a:t>Products isolation</a:t>
              </a:r>
            </a:p>
            <a:p>
              <a:pPr algn="ctr" eaLnBrk="0" fontAlgn="base" hangingPunct="0">
                <a:spcBef>
                  <a:spcPct val="0"/>
                </a:spcBef>
                <a:spcAft>
                  <a:spcPct val="0"/>
                </a:spcAft>
                <a:buClrTx/>
                <a:buFontTx/>
                <a:buNone/>
              </a:pPr>
              <a:r>
                <a:rPr lang="it-IT" altLang="it-IT" sz="1400" smtClean="0">
                  <a:solidFill>
                    <a:srgbClr val="000000"/>
                  </a:solidFill>
                  <a:latin typeface="Arial" charset="0"/>
                  <a:cs typeface="Arial" charset="0"/>
                </a:rPr>
                <a:t>silica-gel chromatography</a:t>
              </a:r>
            </a:p>
            <a:p>
              <a:pPr algn="ctr" eaLnBrk="0" fontAlgn="base" hangingPunct="0">
                <a:spcBef>
                  <a:spcPct val="0"/>
                </a:spcBef>
                <a:spcAft>
                  <a:spcPct val="0"/>
                </a:spcAft>
                <a:buClrTx/>
                <a:buFontTx/>
                <a:buNone/>
              </a:pPr>
              <a:r>
                <a:rPr lang="it-IT" altLang="it-IT" sz="1400" smtClean="0">
                  <a:solidFill>
                    <a:srgbClr val="000000"/>
                  </a:solidFill>
                  <a:latin typeface="Arial" charset="0"/>
                  <a:cs typeface="Arial" charset="0"/>
                </a:rPr>
                <a:t>5% AcOEt/benzene</a:t>
              </a:r>
            </a:p>
          </p:txBody>
        </p:sp>
        <p:graphicFrame>
          <p:nvGraphicFramePr>
            <p:cNvPr id="19482" name="Object 21"/>
            <p:cNvGraphicFramePr>
              <a:graphicFrameLocks noChangeAspect="1"/>
            </p:cNvGraphicFramePr>
            <p:nvPr/>
          </p:nvGraphicFramePr>
          <p:xfrm>
            <a:off x="9612376" y="-492600"/>
            <a:ext cx="2396647" cy="1897064"/>
          </p:xfrm>
          <a:graphic>
            <a:graphicData uri="http://schemas.openxmlformats.org/presentationml/2006/ole">
              <p:oleObj spid="_x0000_s4102" name="CS ChemDraw Drawing" r:id="rId5" imgW="2065020" imgH="1635252" progId="ChemDraw.Document.6.0">
                <p:embed/>
              </p:oleObj>
            </a:graphicData>
          </a:graphic>
        </p:graphicFrame>
      </p:grpSp>
      <p:sp>
        <p:nvSpPr>
          <p:cNvPr id="26" name="Rettangolo 25"/>
          <p:cNvSpPr>
            <a:spLocks noChangeArrowheads="1"/>
          </p:cNvSpPr>
          <p:nvPr/>
        </p:nvSpPr>
        <p:spPr bwMode="auto">
          <a:xfrm>
            <a:off x="5019675" y="4483100"/>
            <a:ext cx="457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gn="ctr" eaLnBrk="0" fontAlgn="base" hangingPunct="0">
              <a:spcBef>
                <a:spcPct val="0"/>
              </a:spcBef>
              <a:spcAft>
                <a:spcPct val="0"/>
              </a:spcAft>
            </a:pPr>
            <a:r>
              <a:rPr lang="it-IT" altLang="it-IT" sz="1200" smtClean="0">
                <a:solidFill>
                  <a:srgbClr val="000000"/>
                </a:solidFill>
                <a:latin typeface="Arial" charset="0"/>
                <a:cs typeface="Arial" charset="0"/>
              </a:rPr>
              <a:t>Glabrescione B </a:t>
            </a:r>
            <a:endParaRPr lang="it-IT" altLang="it-IT" sz="1200" b="1" smtClean="0">
              <a:solidFill>
                <a:srgbClr val="000000"/>
              </a:solidFill>
              <a:latin typeface="Arial" charset="0"/>
              <a:cs typeface="Arial" charset="0"/>
            </a:endParaRPr>
          </a:p>
          <a:p>
            <a:pPr algn="ctr" eaLnBrk="0" fontAlgn="base" hangingPunct="0">
              <a:spcBef>
                <a:spcPct val="0"/>
              </a:spcBef>
              <a:spcAft>
                <a:spcPct val="0"/>
              </a:spcAft>
            </a:pPr>
            <a:r>
              <a:rPr lang="it-IT" altLang="it-IT" sz="1200" smtClean="0">
                <a:solidFill>
                  <a:srgbClr val="000000"/>
                </a:solidFill>
                <a:latin typeface="Arial" charset="0"/>
                <a:cs typeface="Arial" charset="0"/>
              </a:rPr>
              <a:t>0,3%</a:t>
            </a:r>
          </a:p>
        </p:txBody>
      </p:sp>
      <p:sp>
        <p:nvSpPr>
          <p:cNvPr id="27" name="Freccia a destra 26"/>
          <p:cNvSpPr/>
          <p:nvPr/>
        </p:nvSpPr>
        <p:spPr>
          <a:xfrm>
            <a:off x="3419475" y="935038"/>
            <a:ext cx="482600"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9" name="Freccia curva 28"/>
          <p:cNvSpPr/>
          <p:nvPr/>
        </p:nvSpPr>
        <p:spPr>
          <a:xfrm rot="5400000">
            <a:off x="6627019" y="1651794"/>
            <a:ext cx="546100" cy="211138"/>
          </a:xfrm>
          <a:prstGeom prst="bentArrow">
            <a:avLst>
              <a:gd name="adj1" fmla="val 25000"/>
              <a:gd name="adj2" fmla="val 25000"/>
              <a:gd name="adj3" fmla="val 25000"/>
              <a:gd name="adj4" fmla="val 454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black"/>
              </a:solidFill>
            </a:endParaRPr>
          </a:p>
        </p:txBody>
      </p:sp>
      <p:sp>
        <p:nvSpPr>
          <p:cNvPr id="19466" name="CasellaDiTesto 30"/>
          <p:cNvSpPr txBox="1">
            <a:spLocks noChangeArrowheads="1"/>
          </p:cNvSpPr>
          <p:nvPr/>
        </p:nvSpPr>
        <p:spPr bwMode="auto">
          <a:xfrm>
            <a:off x="11113" y="674688"/>
            <a:ext cx="1311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r>
              <a:rPr lang="it-IT" altLang="it-IT" sz="1400" b="1" smtClean="0">
                <a:solidFill>
                  <a:prstClr val="black"/>
                </a:solidFill>
              </a:rPr>
              <a:t>Derris</a:t>
            </a:r>
          </a:p>
          <a:p>
            <a:pPr fontAlgn="base">
              <a:spcBef>
                <a:spcPct val="0"/>
              </a:spcBef>
              <a:spcAft>
                <a:spcPct val="0"/>
              </a:spcAft>
            </a:pPr>
            <a:r>
              <a:rPr lang="it-IT" altLang="it-IT" sz="1400" b="1" smtClean="0">
                <a:solidFill>
                  <a:prstClr val="black"/>
                </a:solidFill>
              </a:rPr>
              <a:t>Glabrescens</a:t>
            </a:r>
          </a:p>
        </p:txBody>
      </p:sp>
      <p:grpSp>
        <p:nvGrpSpPr>
          <p:cNvPr id="33" name="Gruppo 32"/>
          <p:cNvGrpSpPr>
            <a:grpSpLocks/>
          </p:cNvGrpSpPr>
          <p:nvPr/>
        </p:nvGrpSpPr>
        <p:grpSpPr bwMode="auto">
          <a:xfrm>
            <a:off x="3203848" y="3167063"/>
            <a:ext cx="1962150" cy="2717800"/>
            <a:chOff x="2638425" y="2268538"/>
            <a:chExt cx="1704975" cy="2486025"/>
          </a:xfrm>
        </p:grpSpPr>
        <p:pic>
          <p:nvPicPr>
            <p:cNvPr id="19473" name="Immagine 6"/>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38425" y="2268538"/>
              <a:ext cx="1704975" cy="248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474" name="Gruppo 34"/>
            <p:cNvGrpSpPr>
              <a:grpSpLocks/>
            </p:cNvGrpSpPr>
            <p:nvPr/>
          </p:nvGrpSpPr>
          <p:grpSpPr bwMode="auto">
            <a:xfrm>
              <a:off x="2960975" y="3281738"/>
              <a:ext cx="1080655" cy="942166"/>
              <a:chOff x="4759036" y="2980402"/>
              <a:chExt cx="1080655" cy="942166"/>
            </a:xfrm>
          </p:grpSpPr>
          <p:sp>
            <p:nvSpPr>
              <p:cNvPr id="39" name="Rettangolo arrotondato 38"/>
              <p:cNvSpPr/>
              <p:nvPr/>
            </p:nvSpPr>
            <p:spPr>
              <a:xfrm>
                <a:off x="4759272" y="3034508"/>
                <a:ext cx="1080094" cy="888696"/>
              </a:xfrm>
              <a:prstGeom prst="roundRect">
                <a:avLst/>
              </a:prstGeom>
              <a:solidFill>
                <a:sysClr val="window" lastClr="FFFFFF"/>
              </a:solidFill>
              <a:ln w="12700" cap="flat" cmpd="sng" algn="ctr">
                <a:noFill/>
                <a:prstDash val="solid"/>
                <a:miter lim="800000"/>
              </a:ln>
              <a:effectLst/>
            </p:spPr>
            <p:txBody>
              <a:bodyPr anchor="ctr"/>
              <a:lstStyle/>
              <a:p>
                <a:pPr algn="ctr" eaLnBrk="0" fontAlgn="base" hangingPunct="0">
                  <a:spcBef>
                    <a:spcPct val="0"/>
                  </a:spcBef>
                  <a:spcAft>
                    <a:spcPct val="0"/>
                  </a:spcAft>
                  <a:defRPr/>
                </a:pPr>
                <a:endParaRPr lang="it-IT" kern="0">
                  <a:solidFill>
                    <a:prstClr val="white"/>
                  </a:solidFill>
                  <a:latin typeface="Calibri" panose="020F0502020204030204"/>
                </a:endParaRPr>
              </a:p>
            </p:txBody>
          </p:sp>
          <p:sp>
            <p:nvSpPr>
              <p:cNvPr id="40" name="Rettangolo 39"/>
              <p:cNvSpPr/>
              <p:nvPr/>
            </p:nvSpPr>
            <p:spPr bwMode="auto">
              <a:xfrm>
                <a:off x="4896848" y="2980402"/>
                <a:ext cx="805029" cy="630942"/>
              </a:xfrm>
              <a:prstGeom prst="rect">
                <a:avLst/>
              </a:prstGeom>
              <a:noFill/>
              <a:ln>
                <a:noFill/>
              </a:ln>
            </p:spPr>
            <p:txBody>
              <a:bodyPr wrap="none">
                <a:spAutoFit/>
              </a:bodyPr>
              <a:lstStyle/>
              <a:p>
                <a:pPr algn="ctr">
                  <a:defRPr/>
                </a:pPr>
                <a:r>
                  <a:rPr lang="it-IT" sz="2500" b="1" kern="0" dirty="0" err="1">
                    <a:ln w="0">
                      <a:solidFill>
                        <a:srgbClr val="70AD47"/>
                      </a:solidFill>
                    </a:ln>
                    <a:solidFill>
                      <a:prstClr val="black"/>
                    </a:solidFill>
                    <a:latin typeface="Calibri" panose="020F0502020204030204"/>
                  </a:rPr>
                  <a:t>GlaB</a:t>
                </a:r>
                <a:endParaRPr lang="it-IT" sz="2500" b="1" kern="0" dirty="0">
                  <a:ln w="0">
                    <a:solidFill>
                      <a:srgbClr val="70AD47"/>
                    </a:solidFill>
                  </a:ln>
                  <a:solidFill>
                    <a:prstClr val="black"/>
                  </a:solidFill>
                  <a:latin typeface="Calibri" panose="020F0502020204030204"/>
                </a:endParaRPr>
              </a:p>
              <a:p>
                <a:pPr algn="ctr">
                  <a:defRPr/>
                </a:pPr>
                <a:r>
                  <a:rPr lang="it-IT" sz="1500" b="1" kern="0" baseline="30000" dirty="0" err="1">
                    <a:ln w="0">
                      <a:noFill/>
                    </a:ln>
                    <a:solidFill>
                      <a:prstClr val="black"/>
                    </a:solidFill>
                    <a:latin typeface="Calibri" panose="020F0502020204030204"/>
                  </a:rPr>
                  <a:t>Capsules</a:t>
                </a:r>
                <a:endParaRPr lang="it-IT" sz="1500" b="1" kern="0" baseline="30000" dirty="0">
                  <a:ln w="0">
                    <a:noFill/>
                  </a:ln>
                  <a:solidFill>
                    <a:prstClr val="black"/>
                  </a:solidFill>
                  <a:latin typeface="Calibri" panose="020F0502020204030204"/>
                </a:endParaRPr>
              </a:p>
            </p:txBody>
          </p:sp>
          <p:pic>
            <p:nvPicPr>
              <p:cNvPr id="41" name="Picture 2" descr="Risultati immagini per boccette rappresentative farmaci"/>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04308" y="3677310"/>
                <a:ext cx="369330" cy="245258"/>
              </a:xfrm>
              <a:prstGeom prst="rect">
                <a:avLst/>
              </a:prstGeom>
              <a:solidFill>
                <a:srgbClr val="E7E6E6"/>
              </a:solidFill>
              <a:scene3d>
                <a:camera prst="orthographicFront"/>
                <a:lightRig rig="threePt" dir="t"/>
              </a:scene3d>
              <a:sp3d prstMaterial="dkEdge"/>
              <a:extLst/>
            </p:spPr>
          </p:pic>
        </p:grpSp>
        <p:grpSp>
          <p:nvGrpSpPr>
            <p:cNvPr id="19475" name="Gruppo 35"/>
            <p:cNvGrpSpPr>
              <a:grpSpLocks/>
            </p:cNvGrpSpPr>
            <p:nvPr/>
          </p:nvGrpSpPr>
          <p:grpSpPr bwMode="auto">
            <a:xfrm>
              <a:off x="3036515" y="3748941"/>
              <a:ext cx="978424" cy="292388"/>
              <a:chOff x="4587923" y="3749247"/>
              <a:chExt cx="978424" cy="292388"/>
            </a:xfrm>
          </p:grpSpPr>
          <p:sp>
            <p:nvSpPr>
              <p:cNvPr id="37" name="Rettangolo 36"/>
              <p:cNvSpPr/>
              <p:nvPr/>
            </p:nvSpPr>
            <p:spPr>
              <a:xfrm>
                <a:off x="4588489" y="3810992"/>
                <a:ext cx="958703" cy="168445"/>
              </a:xfrm>
              <a:prstGeom prst="rect">
                <a:avLst/>
              </a:prstGeom>
              <a:solidFill>
                <a:schemeClr val="accent5">
                  <a:lumMod val="40000"/>
                  <a:lumOff val="60000"/>
                </a:schemeClr>
              </a:solidFill>
              <a:ln w="12700" cap="flat" cmpd="sng" algn="ctr">
                <a:solidFill>
                  <a:schemeClr val="bg1"/>
                </a:solidFill>
                <a:prstDash val="solid"/>
                <a:miter lim="800000"/>
              </a:ln>
              <a:effectLst/>
            </p:spPr>
            <p:txBody>
              <a:bodyPr anchor="ctr"/>
              <a:lstStyle/>
              <a:p>
                <a:pPr algn="ctr" eaLnBrk="0" fontAlgn="base" hangingPunct="0">
                  <a:spcBef>
                    <a:spcPct val="0"/>
                  </a:spcBef>
                  <a:spcAft>
                    <a:spcPct val="0"/>
                  </a:spcAft>
                  <a:defRPr/>
                </a:pPr>
                <a:endParaRPr lang="it-IT" kern="0">
                  <a:solidFill>
                    <a:prstClr val="white"/>
                  </a:solidFill>
                  <a:latin typeface="Calibri" panose="020F0502020204030204"/>
                </a:endParaRPr>
              </a:p>
            </p:txBody>
          </p:sp>
          <p:sp>
            <p:nvSpPr>
              <p:cNvPr id="38" name="CasellaDiTesto 37"/>
              <p:cNvSpPr txBox="1"/>
              <p:nvPr/>
            </p:nvSpPr>
            <p:spPr>
              <a:xfrm>
                <a:off x="4607801" y="3748551"/>
                <a:ext cx="958703" cy="293327"/>
              </a:xfrm>
              <a:prstGeom prst="rect">
                <a:avLst/>
              </a:prstGeom>
              <a:noFill/>
            </p:spPr>
            <p:txBody>
              <a:bodyPr>
                <a:spAutoFit/>
              </a:bodyPr>
              <a:lstStyle/>
              <a:p>
                <a:pPr algn="ctr" eaLnBrk="0" fontAlgn="base" hangingPunct="0">
                  <a:spcBef>
                    <a:spcPct val="0"/>
                  </a:spcBef>
                  <a:spcAft>
                    <a:spcPct val="0"/>
                  </a:spcAft>
                  <a:defRPr/>
                </a:pPr>
                <a:r>
                  <a:rPr lang="it-IT" sz="1300" b="1" kern="0" dirty="0">
                    <a:solidFill>
                      <a:prstClr val="black"/>
                    </a:solidFill>
                    <a:latin typeface="Calibri" panose="020F0502020204030204" pitchFamily="34" charset="0"/>
                  </a:rPr>
                  <a:t>100 mg</a:t>
                </a:r>
              </a:p>
            </p:txBody>
          </p:sp>
        </p:grpSp>
      </p:grpSp>
      <p:sp>
        <p:nvSpPr>
          <p:cNvPr id="48" name="Freccia a destra 47"/>
          <p:cNvSpPr/>
          <p:nvPr/>
        </p:nvSpPr>
        <p:spPr>
          <a:xfrm rot="10800000">
            <a:off x="5436096" y="4581524"/>
            <a:ext cx="936104" cy="90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 name="CasellaDiTesto 1"/>
          <p:cNvSpPr txBox="1"/>
          <p:nvPr/>
        </p:nvSpPr>
        <p:spPr>
          <a:xfrm>
            <a:off x="5257896" y="4077072"/>
            <a:ext cx="1296144" cy="523220"/>
          </a:xfrm>
          <a:prstGeom prst="rect">
            <a:avLst/>
          </a:prstGeom>
          <a:noFill/>
        </p:spPr>
        <p:txBody>
          <a:bodyPr wrap="square" rtlCol="0">
            <a:spAutoFit/>
          </a:bodyPr>
          <a:lstStyle/>
          <a:p>
            <a:pPr algn="ctr"/>
            <a:r>
              <a:rPr lang="it-IT" sz="1400" b="1" dirty="0" err="1" smtClean="0"/>
              <a:t>total</a:t>
            </a:r>
            <a:r>
              <a:rPr lang="it-IT" sz="1400" b="1" dirty="0" smtClean="0"/>
              <a:t> </a:t>
            </a:r>
            <a:r>
              <a:rPr lang="it-IT" sz="1400" b="1" dirty="0" err="1" smtClean="0"/>
              <a:t>synthesis</a:t>
            </a:r>
            <a:endParaRPr lang="it-IT" sz="1400" b="1" dirty="0"/>
          </a:p>
        </p:txBody>
      </p:sp>
    </p:spTree>
    <p:extLst>
      <p:ext uri="{BB962C8B-B14F-4D97-AF65-F5344CB8AC3E}">
        <p14:creationId xmlns:p14="http://schemas.microsoft.com/office/powerpoint/2010/main" xmlns="" val="20629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79348"/>
            <a:ext cx="7701660" cy="461665"/>
          </a:xfrm>
          <a:prstGeom prst="rect">
            <a:avLst/>
          </a:prstGeom>
          <a:noFill/>
        </p:spPr>
        <p:txBody>
          <a:bodyPr wrap="none" rtlCol="0">
            <a:spAutoFit/>
          </a:bodyPr>
          <a:lstStyle/>
          <a:p>
            <a:r>
              <a:rPr lang="en-US" sz="2400" u="sng" dirty="0" smtClean="0"/>
              <a:t>Example of Structure-based approach – </a:t>
            </a:r>
            <a:r>
              <a:rPr lang="en-US" sz="2400" b="1" u="sng" dirty="0" smtClean="0"/>
              <a:t>Mtb PtpB inhibition</a:t>
            </a:r>
          </a:p>
        </p:txBody>
      </p:sp>
      <p:pic>
        <p:nvPicPr>
          <p:cNvPr id="3" name="Picture 3" descr="G:\uuu.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328" r="25397"/>
          <a:stretch/>
        </p:blipFill>
        <p:spPr bwMode="auto">
          <a:xfrm>
            <a:off x="3427907" y="1888469"/>
            <a:ext cx="3443839" cy="43024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e 3"/>
          <p:cNvSpPr/>
          <p:nvPr/>
        </p:nvSpPr>
        <p:spPr>
          <a:xfrm>
            <a:off x="4091351" y="2027932"/>
            <a:ext cx="2749973" cy="315535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7"/>
          <p:cNvSpPr txBox="1">
            <a:spLocks noChangeArrowheads="1"/>
          </p:cNvSpPr>
          <p:nvPr/>
        </p:nvSpPr>
        <p:spPr bwMode="auto">
          <a:xfrm>
            <a:off x="403225" y="923304"/>
            <a:ext cx="3308350" cy="1015663"/>
          </a:xfrm>
          <a:prstGeom prst="rect">
            <a:avLst/>
          </a:prstGeom>
          <a:noFill/>
          <a:ln w="44450">
            <a:solidFill>
              <a:srgbClr val="FF0000"/>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2000" b="1" dirty="0" smtClean="0">
                <a:latin typeface="+mn-lt"/>
                <a:cs typeface="Arial" panose="020B0604020202020204" pitchFamily="34" charset="0"/>
              </a:rPr>
              <a:t>Natural products library </a:t>
            </a:r>
          </a:p>
          <a:p>
            <a:pPr algn="ctr" eaLnBrk="1" hangingPunct="1">
              <a:spcBef>
                <a:spcPct val="0"/>
              </a:spcBef>
              <a:buFontTx/>
              <a:buNone/>
              <a:defRPr/>
            </a:pPr>
            <a:r>
              <a:rPr lang="en-US" altLang="it-IT" sz="2000" b="1" dirty="0" smtClean="0">
                <a:latin typeface="+mn-lt"/>
                <a:cs typeface="Arial" panose="020B0604020202020204" pitchFamily="34" charset="0"/>
              </a:rPr>
              <a:t>(</a:t>
            </a:r>
            <a:r>
              <a:rPr lang="en-US" altLang="it-IT" sz="2000" b="1" i="1" dirty="0" smtClean="0">
                <a:latin typeface="+mn-lt"/>
                <a:cs typeface="Arial" panose="020B0604020202020204" pitchFamily="34" charset="0"/>
              </a:rPr>
              <a:t>in house</a:t>
            </a:r>
            <a:r>
              <a:rPr lang="en-US" altLang="it-IT" sz="2000" b="1" dirty="0" smtClean="0">
                <a:latin typeface="+mn-lt"/>
                <a:cs typeface="Arial" panose="020B0604020202020204" pitchFamily="34" charset="0"/>
              </a:rPr>
              <a:t>) </a:t>
            </a:r>
          </a:p>
          <a:p>
            <a:pPr algn="ctr" eaLnBrk="1" hangingPunct="1">
              <a:spcBef>
                <a:spcPct val="0"/>
              </a:spcBef>
              <a:buFontTx/>
              <a:buNone/>
              <a:defRPr/>
            </a:pPr>
            <a:r>
              <a:rPr lang="en-US" altLang="it-IT" sz="2000" b="1" dirty="0" smtClean="0">
                <a:latin typeface="+mn-lt"/>
                <a:cs typeface="Arial" panose="020B0604020202020204" pitchFamily="34" charset="0"/>
              </a:rPr>
              <a:t>850 ca molecules</a:t>
            </a:r>
          </a:p>
        </p:txBody>
      </p:sp>
      <p:sp>
        <p:nvSpPr>
          <p:cNvPr id="7" name="CasellaDiTesto 6"/>
          <p:cNvSpPr txBox="1"/>
          <p:nvPr/>
        </p:nvSpPr>
        <p:spPr bwMode="auto">
          <a:xfrm>
            <a:off x="1018234" y="2727395"/>
            <a:ext cx="2417762" cy="584775"/>
          </a:xfrm>
          <a:prstGeom prst="rect">
            <a:avLst/>
          </a:prstGeom>
          <a:noFill/>
        </p:spPr>
        <p:txBody>
          <a:bodyPr>
            <a:spAutoFit/>
          </a:bodyPr>
          <a:lstStyle/>
          <a:p>
            <a:pPr algn="ctr">
              <a:defRPr/>
            </a:pPr>
            <a:r>
              <a:rPr lang="it-IT" sz="1600" b="1" dirty="0">
                <a:latin typeface="+mn-lt"/>
                <a:cs typeface="Arial" panose="020B0604020202020204" pitchFamily="34" charset="0"/>
              </a:rPr>
              <a:t>DOCKING</a:t>
            </a:r>
          </a:p>
          <a:p>
            <a:pPr algn="ctr">
              <a:defRPr/>
            </a:pPr>
            <a:r>
              <a:rPr lang="it-IT" sz="1600" b="1" dirty="0" smtClean="0">
                <a:latin typeface="+mn-lt"/>
                <a:cs typeface="Arial" panose="020B0604020202020204" pitchFamily="34" charset="0"/>
              </a:rPr>
              <a:t>Free Energy </a:t>
            </a:r>
            <a:r>
              <a:rPr lang="it-IT" sz="1600" b="1" dirty="0" err="1" smtClean="0">
                <a:latin typeface="+mn-lt"/>
                <a:cs typeface="Arial" panose="020B0604020202020204" pitchFamily="34" charset="0"/>
              </a:rPr>
              <a:t>calculations</a:t>
            </a:r>
            <a:endParaRPr lang="it-IT" sz="1600" b="1" dirty="0">
              <a:latin typeface="+mn-lt"/>
              <a:cs typeface="Arial" panose="020B0604020202020204" pitchFamily="34" charset="0"/>
            </a:endParaRPr>
          </a:p>
        </p:txBody>
      </p:sp>
      <p:sp>
        <p:nvSpPr>
          <p:cNvPr id="9" name="CasellaDiTesto 8"/>
          <p:cNvSpPr txBox="1"/>
          <p:nvPr/>
        </p:nvSpPr>
        <p:spPr bwMode="auto">
          <a:xfrm>
            <a:off x="6116414" y="5783073"/>
            <a:ext cx="3027586" cy="507831"/>
          </a:xfrm>
          <a:prstGeom prst="rect">
            <a:avLst/>
          </a:prstGeom>
          <a:noFill/>
        </p:spPr>
        <p:txBody>
          <a:bodyPr wrap="square">
            <a:spAutoFit/>
          </a:bodyPr>
          <a:lstStyle/>
          <a:p>
            <a:pPr algn="ctr">
              <a:defRPr/>
            </a:pPr>
            <a:r>
              <a:rPr lang="it-IT" sz="2700" b="1" dirty="0" err="1" smtClean="0">
                <a:solidFill>
                  <a:srgbClr val="FF0000"/>
                </a:solidFill>
                <a:effectLst>
                  <a:outerShdw blurRad="38100" dist="38100" dir="2700000" algn="tl">
                    <a:srgbClr val="000000">
                      <a:alpha val="43137"/>
                    </a:srgbClr>
                  </a:outerShdw>
                </a:effectLst>
                <a:cs typeface="Arial" panose="020B0604020202020204" pitchFamily="34" charset="0"/>
              </a:rPr>
              <a:t>Kuwanones</a:t>
            </a:r>
            <a:endParaRPr lang="it-IT" sz="2000" b="1" i="1" dirty="0">
              <a:solidFill>
                <a:srgbClr val="FF0000"/>
              </a:solidFill>
              <a:effectLst>
                <a:outerShdw blurRad="38100" dist="38100" dir="2700000" algn="tl">
                  <a:srgbClr val="000000">
                    <a:alpha val="43137"/>
                  </a:srgbClr>
                </a:outerShdw>
              </a:effectLst>
              <a:cs typeface="Arial" panose="020B0604020202020204" pitchFamily="34" charset="0"/>
            </a:endParaRPr>
          </a:p>
        </p:txBody>
      </p:sp>
      <p:cxnSp>
        <p:nvCxnSpPr>
          <p:cNvPr id="11" name="Connettore 4 10"/>
          <p:cNvCxnSpPr>
            <a:stCxn id="5" idx="2"/>
          </p:cNvCxnSpPr>
          <p:nvPr/>
        </p:nvCxnSpPr>
        <p:spPr>
          <a:xfrm rot="16200000" flipH="1">
            <a:off x="2725403" y="1270963"/>
            <a:ext cx="697945" cy="2033951"/>
          </a:xfrm>
          <a:prstGeom prst="bent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4 12"/>
          <p:cNvCxnSpPr>
            <a:stCxn id="3" idx="3"/>
            <a:endCxn id="9" idx="0"/>
          </p:cNvCxnSpPr>
          <p:nvPr/>
        </p:nvCxnSpPr>
        <p:spPr>
          <a:xfrm>
            <a:off x="6871746" y="4039673"/>
            <a:ext cx="758461" cy="1743400"/>
          </a:xfrm>
          <a:prstGeom prst="bent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3074375" y="5589240"/>
            <a:ext cx="1077283" cy="369332"/>
          </a:xfrm>
          <a:prstGeom prst="rect">
            <a:avLst/>
          </a:prstGeom>
          <a:noFill/>
        </p:spPr>
        <p:txBody>
          <a:bodyPr wrap="none" rtlCol="0">
            <a:spAutoFit/>
          </a:bodyPr>
          <a:lstStyle/>
          <a:p>
            <a:r>
              <a:rPr lang="en-US" dirty="0" smtClean="0"/>
              <a:t>Mtb PtpB</a:t>
            </a:r>
            <a:endParaRPr lang="en-US" dirty="0"/>
          </a:p>
        </p:txBody>
      </p:sp>
      <p:sp>
        <p:nvSpPr>
          <p:cNvPr id="15" name="CasellaDiTesto 14"/>
          <p:cNvSpPr txBox="1"/>
          <p:nvPr/>
        </p:nvSpPr>
        <p:spPr>
          <a:xfrm>
            <a:off x="323528" y="6462504"/>
            <a:ext cx="4562724" cy="369332"/>
          </a:xfrm>
          <a:prstGeom prst="rect">
            <a:avLst/>
          </a:prstGeom>
          <a:noFill/>
        </p:spPr>
        <p:txBody>
          <a:bodyPr wrap="none" rtlCol="0">
            <a:spAutoFit/>
          </a:bodyPr>
          <a:lstStyle/>
          <a:p>
            <a:r>
              <a:rPr lang="en-US" dirty="0" err="1" smtClean="0"/>
              <a:t>Mascarello</a:t>
            </a:r>
            <a:r>
              <a:rPr lang="en-US" dirty="0" smtClean="0"/>
              <a:t> et al. </a:t>
            </a:r>
            <a:r>
              <a:rPr lang="en-US" dirty="0" err="1"/>
              <a:t>PLoS</a:t>
            </a:r>
            <a:r>
              <a:rPr lang="en-US" dirty="0"/>
              <a:t> One. </a:t>
            </a:r>
            <a:r>
              <a:rPr lang="en-US" dirty="0" smtClean="0"/>
              <a:t>2013;8(10</a:t>
            </a:r>
            <a:r>
              <a:rPr lang="en-US" dirty="0"/>
              <a:t>):e77081</a:t>
            </a:r>
          </a:p>
        </p:txBody>
      </p:sp>
    </p:spTree>
    <p:extLst>
      <p:ext uri="{BB962C8B-B14F-4D97-AF65-F5344CB8AC3E}">
        <p14:creationId xmlns:p14="http://schemas.microsoft.com/office/powerpoint/2010/main" xmlns="" val="3840376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a gráficos PtpB"/>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40" t="5583" r="53780" b="72232"/>
          <a:stretch/>
        </p:blipFill>
        <p:spPr bwMode="auto">
          <a:xfrm>
            <a:off x="170638" y="15056"/>
            <a:ext cx="4185338" cy="30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4702787" y="5013176"/>
            <a:ext cx="4333709" cy="1077218"/>
          </a:xfrm>
          <a:prstGeom prst="rect">
            <a:avLst/>
          </a:prstGeom>
          <a:noFill/>
          <a:ln w="63500">
            <a:solidFill>
              <a:srgbClr val="FF0000"/>
            </a:solidFill>
          </a:ln>
        </p:spPr>
        <p:txBody>
          <a:bodyPr wrap="square" rtlCol="0">
            <a:spAutoFit/>
          </a:bodyPr>
          <a:lstStyle/>
          <a:p>
            <a:r>
              <a:rPr lang="en-US" sz="3200" b="1" dirty="0" err="1" smtClean="0">
                <a:effectLst>
                  <a:outerShdw blurRad="38100" dist="38100" dir="2700000" algn="tl">
                    <a:srgbClr val="000000">
                      <a:alpha val="43137"/>
                    </a:srgbClr>
                  </a:outerShdw>
                </a:effectLst>
              </a:rPr>
              <a:t>Kuw</a:t>
            </a:r>
            <a:r>
              <a:rPr lang="en-US" sz="3200" b="1" dirty="0" smtClean="0">
                <a:effectLst>
                  <a:outerShdw blurRad="38100" dist="38100" dir="2700000" algn="tl">
                    <a:srgbClr val="000000">
                      <a:alpha val="43137"/>
                    </a:srgbClr>
                  </a:outerShdw>
                </a:effectLst>
              </a:rPr>
              <a:t>-E is a COMPETITIVE inhibitor of </a:t>
            </a:r>
            <a:r>
              <a:rPr lang="en-US" sz="3200" b="1" dirty="0" err="1" smtClean="0">
                <a:effectLst>
                  <a:outerShdw blurRad="38100" dist="38100" dir="2700000" algn="tl">
                    <a:srgbClr val="000000">
                      <a:alpha val="43137"/>
                    </a:srgbClr>
                  </a:outerShdw>
                </a:effectLst>
              </a:rPr>
              <a:t>mPtpB</a:t>
            </a:r>
            <a:endParaRPr lang="en-US" sz="3200" b="1" dirty="0">
              <a:effectLst>
                <a:outerShdw blurRad="38100" dist="38100" dir="2700000" algn="tl">
                  <a:srgbClr val="000000">
                    <a:alpha val="43137"/>
                  </a:srgbClr>
                </a:outerShdw>
              </a:effectLst>
            </a:endParaRPr>
          </a:p>
        </p:txBody>
      </p:sp>
      <p:sp>
        <p:nvSpPr>
          <p:cNvPr id="4" name="Rettangolo 3"/>
          <p:cNvSpPr/>
          <p:nvPr/>
        </p:nvSpPr>
        <p:spPr>
          <a:xfrm>
            <a:off x="32887" y="3002945"/>
            <a:ext cx="5815466" cy="584775"/>
          </a:xfrm>
          <a:prstGeom prst="rect">
            <a:avLst/>
          </a:prstGeom>
        </p:spPr>
        <p:txBody>
          <a:bodyPr wrap="square">
            <a:spAutoFit/>
          </a:bodyPr>
          <a:lstStyle/>
          <a:p>
            <a:r>
              <a:rPr lang="en-US" sz="1600" dirty="0"/>
              <a:t>0 µM (</a:t>
            </a:r>
            <a:r>
              <a:rPr lang="en-US" sz="1600" dirty="0">
                <a:sym typeface="Wingdings 2"/>
              </a:rPr>
              <a:t></a:t>
            </a:r>
            <a:r>
              <a:rPr lang="en-US" sz="1600" dirty="0"/>
              <a:t>), 1 µM (</a:t>
            </a:r>
            <a:r>
              <a:rPr lang="en-US" sz="1600" dirty="0" smtClean="0">
                <a:sym typeface="Wingdings 2"/>
              </a:rPr>
              <a:t>),</a:t>
            </a:r>
            <a:r>
              <a:rPr lang="en-US" sz="1600" dirty="0" smtClean="0"/>
              <a:t> </a:t>
            </a:r>
            <a:r>
              <a:rPr lang="en-US" sz="1600" dirty="0"/>
              <a:t>3 µM (</a:t>
            </a:r>
            <a:r>
              <a:rPr lang="en-US" sz="1600" dirty="0">
                <a:sym typeface="Wingdings 2"/>
              </a:rPr>
              <a:t></a:t>
            </a:r>
            <a:r>
              <a:rPr lang="en-US" sz="1600" dirty="0"/>
              <a:t>), 6 µM (</a:t>
            </a:r>
            <a:r>
              <a:rPr lang="en-US" sz="1600" dirty="0">
                <a:sym typeface="Wingdings 2"/>
              </a:rPr>
              <a:t></a:t>
            </a:r>
            <a:r>
              <a:rPr lang="en-US" sz="1600" dirty="0" smtClean="0"/>
              <a:t>); </a:t>
            </a:r>
          </a:p>
          <a:p>
            <a:r>
              <a:rPr lang="en-US" sz="1600" dirty="0" err="1" smtClean="0"/>
              <a:t>pNPP</a:t>
            </a:r>
            <a:r>
              <a:rPr lang="en-US" sz="1600" dirty="0" smtClean="0"/>
              <a:t> substrate</a:t>
            </a:r>
            <a:endParaRPr lang="en-US" sz="1600" dirty="0"/>
          </a:p>
        </p:txBody>
      </p:sp>
      <p:pic>
        <p:nvPicPr>
          <p:cNvPr id="5" name="Picture 221" descr="Figure 1 Structures of PtpB inhibitor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56498" t="24206" r="3432" b="41419"/>
          <a:stretch/>
        </p:blipFill>
        <p:spPr bwMode="auto">
          <a:xfrm>
            <a:off x="4810290" y="257316"/>
            <a:ext cx="4041463" cy="332218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4554795" y="6479419"/>
            <a:ext cx="4562724" cy="369332"/>
          </a:xfrm>
          <a:prstGeom prst="rect">
            <a:avLst/>
          </a:prstGeom>
          <a:noFill/>
        </p:spPr>
        <p:txBody>
          <a:bodyPr wrap="none" rtlCol="0">
            <a:spAutoFit/>
          </a:bodyPr>
          <a:lstStyle/>
          <a:p>
            <a:r>
              <a:rPr lang="en-US" dirty="0" err="1" smtClean="0"/>
              <a:t>Mascarello</a:t>
            </a:r>
            <a:r>
              <a:rPr lang="en-US" dirty="0" smtClean="0"/>
              <a:t> et al. </a:t>
            </a:r>
            <a:r>
              <a:rPr lang="en-US" dirty="0" err="1"/>
              <a:t>PLoS</a:t>
            </a:r>
            <a:r>
              <a:rPr lang="en-US" dirty="0"/>
              <a:t> One. </a:t>
            </a:r>
            <a:r>
              <a:rPr lang="en-US" dirty="0" smtClean="0"/>
              <a:t>2013;8(10</a:t>
            </a:r>
            <a:r>
              <a:rPr lang="en-US" dirty="0"/>
              <a:t>):e77081</a:t>
            </a:r>
          </a:p>
        </p:txBody>
      </p:sp>
      <p:sp>
        <p:nvSpPr>
          <p:cNvPr id="8" name="Rettangolo 7"/>
          <p:cNvSpPr/>
          <p:nvPr/>
        </p:nvSpPr>
        <p:spPr>
          <a:xfrm>
            <a:off x="5953787" y="3861048"/>
            <a:ext cx="2718048" cy="830997"/>
          </a:xfrm>
          <a:prstGeom prst="rect">
            <a:avLst/>
          </a:prstGeom>
        </p:spPr>
        <p:txBody>
          <a:bodyPr wrap="square">
            <a:spAutoFit/>
          </a:bodyPr>
          <a:lstStyle/>
          <a:p>
            <a:r>
              <a:rPr lang="en-US" sz="2400" b="1" dirty="0"/>
              <a:t>IC</a:t>
            </a:r>
            <a:r>
              <a:rPr lang="en-US" sz="2400" b="1" baseline="-25000" dirty="0"/>
              <a:t>50</a:t>
            </a:r>
            <a:r>
              <a:rPr lang="en-US" sz="2400" b="1" dirty="0"/>
              <a:t> = 1.9 ± 0.5 µM</a:t>
            </a:r>
          </a:p>
          <a:p>
            <a:r>
              <a:rPr lang="en-US" sz="2400" b="1" dirty="0"/>
              <a:t>(</a:t>
            </a:r>
            <a:r>
              <a:rPr lang="en-US" sz="2400" b="1" i="1" dirty="0"/>
              <a:t>K</a:t>
            </a:r>
            <a:r>
              <a:rPr lang="en-US" sz="2400" b="1" dirty="0"/>
              <a:t>i = 1.6 ± 0.1 µM)</a:t>
            </a:r>
          </a:p>
        </p:txBody>
      </p:sp>
      <p:pic>
        <p:nvPicPr>
          <p:cNvPr id="9" name="Picture 2" descr="Figure 4 Docking-based binding mode of Kuw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715" y="3587720"/>
            <a:ext cx="4593001" cy="32610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2394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79348"/>
            <a:ext cx="4530215" cy="461665"/>
          </a:xfrm>
          <a:prstGeom prst="rect">
            <a:avLst/>
          </a:prstGeom>
          <a:noFill/>
        </p:spPr>
        <p:txBody>
          <a:bodyPr wrap="none" rtlCol="0">
            <a:spAutoFit/>
          </a:bodyPr>
          <a:lstStyle/>
          <a:p>
            <a:r>
              <a:rPr lang="en-US" sz="2400" u="sng" dirty="0" smtClean="0"/>
              <a:t>Example of Ligand-based approach</a:t>
            </a:r>
            <a:endParaRPr lang="en-US" sz="2400" u="sng" dirty="0"/>
          </a:p>
        </p:txBody>
      </p:sp>
      <p:sp>
        <p:nvSpPr>
          <p:cNvPr id="3" name="CasellaDiTesto 2"/>
          <p:cNvSpPr txBox="1"/>
          <p:nvPr/>
        </p:nvSpPr>
        <p:spPr>
          <a:xfrm>
            <a:off x="446090" y="1484784"/>
            <a:ext cx="8208912" cy="4154984"/>
          </a:xfrm>
          <a:prstGeom prst="rect">
            <a:avLst/>
          </a:prstGeom>
          <a:noFill/>
        </p:spPr>
        <p:txBody>
          <a:bodyPr wrap="square" rtlCol="0">
            <a:spAutoFit/>
          </a:bodyPr>
          <a:lstStyle/>
          <a:p>
            <a:r>
              <a:rPr lang="en-US" sz="2400" u="sng" dirty="0" smtClean="0"/>
              <a:t>Aim</a:t>
            </a:r>
            <a:r>
              <a:rPr lang="en-US" sz="2400" dirty="0" smtClean="0"/>
              <a:t>: </a:t>
            </a:r>
            <a:r>
              <a:rPr lang="en-US" sz="2400" i="1" dirty="0" smtClean="0"/>
              <a:t>targeting the Notch3 signaling pathway</a:t>
            </a:r>
          </a:p>
          <a:p>
            <a:endParaRPr lang="en-US" sz="2400" dirty="0" smtClean="0"/>
          </a:p>
          <a:p>
            <a:endParaRPr lang="en-US" sz="2400" dirty="0"/>
          </a:p>
          <a:p>
            <a:r>
              <a:rPr lang="en-US" sz="2400" u="sng" dirty="0" smtClean="0"/>
              <a:t>Note</a:t>
            </a:r>
            <a:r>
              <a:rPr lang="en-US" sz="2400" dirty="0" smtClean="0"/>
              <a:t>: there are no structure of Notch3 targets available in the Protein Data Bank.</a:t>
            </a:r>
          </a:p>
          <a:p>
            <a:endParaRPr lang="en-US" sz="2400" dirty="0"/>
          </a:p>
          <a:p>
            <a:endParaRPr lang="en-US" sz="2400" dirty="0" smtClean="0"/>
          </a:p>
          <a:p>
            <a:endParaRPr lang="en-US" sz="2400" dirty="0"/>
          </a:p>
          <a:p>
            <a:r>
              <a:rPr lang="en-US" sz="2400" dirty="0" smtClean="0">
                <a:sym typeface="Wingdings" panose="05000000000000000000" pitchFamily="2" charset="2"/>
              </a:rPr>
              <a:t> In vitro screening may be preferred to computational screening. However, HTS are generally time and cost consuming and should deal with false positives.</a:t>
            </a:r>
            <a:endParaRPr lang="en-US" sz="2400" dirty="0"/>
          </a:p>
        </p:txBody>
      </p:sp>
    </p:spTree>
    <p:extLst>
      <p:ext uri="{BB962C8B-B14F-4D97-AF65-F5344CB8AC3E}">
        <p14:creationId xmlns:p14="http://schemas.microsoft.com/office/powerpoint/2010/main" xmlns="" val="107062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3528" y="277197"/>
            <a:ext cx="8496944" cy="830997"/>
          </a:xfrm>
          <a:prstGeom prst="rect">
            <a:avLst/>
          </a:prstGeom>
          <a:noFill/>
        </p:spPr>
        <p:txBody>
          <a:bodyPr wrap="square" rtlCol="0">
            <a:spAutoFit/>
          </a:bodyPr>
          <a:lstStyle/>
          <a:p>
            <a:pPr algn="ctr"/>
            <a:r>
              <a:rPr lang="en-US" sz="2400" dirty="0" smtClean="0">
                <a:solidFill>
                  <a:srgbClr val="FF0000"/>
                </a:solidFill>
              </a:rPr>
              <a:t>How is it possible to concentrate in vitro efforts only to a limited number of representative compounds?</a:t>
            </a:r>
            <a:endParaRPr lang="en-US" sz="2400" dirty="0">
              <a:solidFill>
                <a:srgbClr val="FF0000"/>
              </a:solidFill>
            </a:endParaRPr>
          </a:p>
        </p:txBody>
      </p:sp>
      <p:sp>
        <p:nvSpPr>
          <p:cNvPr id="4" name="TextBox 2"/>
          <p:cNvSpPr txBox="1"/>
          <p:nvPr/>
        </p:nvSpPr>
        <p:spPr>
          <a:xfrm>
            <a:off x="323528" y="2420888"/>
            <a:ext cx="8712968" cy="1200329"/>
          </a:xfrm>
          <a:prstGeom prst="rect">
            <a:avLst/>
          </a:prstGeom>
          <a:noFill/>
        </p:spPr>
        <p:txBody>
          <a:bodyPr wrap="square" rtlCol="0">
            <a:spAutoFit/>
          </a:bodyPr>
          <a:lstStyle/>
          <a:p>
            <a:r>
              <a:rPr lang="it-IT" sz="2400" dirty="0" smtClean="0"/>
              <a:t>To cluster a </a:t>
            </a:r>
            <a:r>
              <a:rPr lang="it-IT" sz="2400" dirty="0" err="1" smtClean="0"/>
              <a:t>compounds</a:t>
            </a:r>
            <a:r>
              <a:rPr lang="it-IT" sz="2400" dirty="0" smtClean="0"/>
              <a:t> </a:t>
            </a:r>
            <a:r>
              <a:rPr lang="it-IT" sz="2400" dirty="0" err="1" smtClean="0"/>
              <a:t>library</a:t>
            </a:r>
            <a:r>
              <a:rPr lang="it-IT" sz="2400" dirty="0" smtClean="0"/>
              <a:t> based on molecule’s </a:t>
            </a:r>
            <a:r>
              <a:rPr lang="it-IT" sz="2400" b="1" dirty="0" smtClean="0">
                <a:effectLst>
                  <a:outerShdw blurRad="38100" dist="38100" dir="2700000" algn="tl">
                    <a:srgbClr val="000000">
                      <a:alpha val="43137"/>
                    </a:srgbClr>
                  </a:outerShdw>
                </a:effectLst>
              </a:rPr>
              <a:t>common chemical structure</a:t>
            </a:r>
            <a:r>
              <a:rPr lang="it-IT" sz="2400" dirty="0" smtClean="0"/>
              <a:t> (</a:t>
            </a:r>
            <a:r>
              <a:rPr lang="it-IT" sz="2400" i="1" dirty="0" smtClean="0"/>
              <a:t>Fingerprints comparison</a:t>
            </a:r>
            <a:r>
              <a:rPr lang="it-IT" sz="2400" dirty="0" smtClean="0"/>
              <a:t>) and to select the cluster’s head as the </a:t>
            </a:r>
            <a:r>
              <a:rPr lang="it-IT" sz="2400" b="1" dirty="0" smtClean="0"/>
              <a:t>most representative </a:t>
            </a:r>
            <a:r>
              <a:rPr lang="it-IT" sz="2400" dirty="0" smtClean="0"/>
              <a:t>molecule for each cluster</a:t>
            </a:r>
            <a:endParaRPr lang="en-US"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60032" y="4162625"/>
            <a:ext cx="3639104" cy="23447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3"/>
          <p:cNvSpPr txBox="1"/>
          <p:nvPr/>
        </p:nvSpPr>
        <p:spPr>
          <a:xfrm>
            <a:off x="4534321" y="6483140"/>
            <a:ext cx="4630050" cy="369332"/>
          </a:xfrm>
          <a:prstGeom prst="rect">
            <a:avLst/>
          </a:prstGeom>
          <a:noFill/>
        </p:spPr>
        <p:txBody>
          <a:bodyPr wrap="none" rtlCol="0">
            <a:spAutoFit/>
          </a:bodyPr>
          <a:lstStyle/>
          <a:p>
            <a:r>
              <a:rPr lang="it-IT" dirty="0" smtClean="0"/>
              <a:t>Mauser H, J Chem Inf Model 2005, 45, 542-548</a:t>
            </a:r>
            <a:endParaRPr lang="en-US" dirty="0"/>
          </a:p>
        </p:txBody>
      </p:sp>
    </p:spTree>
    <p:extLst>
      <p:ext uri="{BB962C8B-B14F-4D97-AF65-F5344CB8AC3E}">
        <p14:creationId xmlns:p14="http://schemas.microsoft.com/office/powerpoint/2010/main" xmlns="" val="4010879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052736"/>
            <a:ext cx="6146770" cy="3960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CasellaDiTesto 6"/>
          <p:cNvSpPr txBox="1"/>
          <p:nvPr/>
        </p:nvSpPr>
        <p:spPr>
          <a:xfrm>
            <a:off x="2771800" y="343195"/>
            <a:ext cx="4454104" cy="461665"/>
          </a:xfrm>
          <a:prstGeom prst="rect">
            <a:avLst/>
          </a:prstGeom>
          <a:noFill/>
        </p:spPr>
        <p:txBody>
          <a:bodyPr wrap="none" rtlCol="0">
            <a:spAutoFit/>
          </a:bodyPr>
          <a:lstStyle/>
          <a:p>
            <a:r>
              <a:rPr lang="en-US" sz="2400" dirty="0" err="1" smtClean="0"/>
              <a:t>Clusterization</a:t>
            </a:r>
            <a:r>
              <a:rPr lang="en-US" sz="2400" dirty="0" smtClean="0"/>
              <a:t> of the </a:t>
            </a:r>
            <a:r>
              <a:rPr lang="en-US" sz="2400" b="1" u="sng" dirty="0" smtClean="0">
                <a:solidFill>
                  <a:srgbClr val="C00000"/>
                </a:solidFill>
                <a:effectLst>
                  <a:outerShdw blurRad="38100" dist="38100" dir="2700000" algn="tl">
                    <a:srgbClr val="000000">
                      <a:alpha val="43137"/>
                    </a:srgbClr>
                  </a:outerShdw>
                </a:effectLst>
              </a:rPr>
              <a:t>whole library</a:t>
            </a:r>
            <a:endParaRPr lang="en-US" sz="2400" b="1" u="sng" dirty="0">
              <a:solidFill>
                <a:srgbClr val="C00000"/>
              </a:solidFill>
              <a:effectLst>
                <a:outerShdw blurRad="38100" dist="38100" dir="2700000" algn="tl">
                  <a:srgbClr val="000000">
                    <a:alpha val="43137"/>
                  </a:srgbClr>
                </a:outerShdw>
              </a:effectLst>
            </a:endParaRPr>
          </a:p>
        </p:txBody>
      </p:sp>
      <p:sp>
        <p:nvSpPr>
          <p:cNvPr id="27" name="Ovale 26"/>
          <p:cNvSpPr/>
          <p:nvPr/>
        </p:nvSpPr>
        <p:spPr>
          <a:xfrm>
            <a:off x="1952416" y="220486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2154792" y="314096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1835696" y="418014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3306920" y="350100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0"/>
          <p:cNvSpPr/>
          <p:nvPr/>
        </p:nvSpPr>
        <p:spPr>
          <a:xfrm>
            <a:off x="2555776" y="342900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2974176" y="263691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3046184" y="206084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3968640" y="436510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4139952" y="314096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3995936" y="234888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4244669" y="167351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5580112" y="191683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5148064" y="234888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e 39"/>
          <p:cNvSpPr/>
          <p:nvPr/>
        </p:nvSpPr>
        <p:spPr>
          <a:xfrm>
            <a:off x="5526825" y="376174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e 40"/>
          <p:cNvSpPr/>
          <p:nvPr/>
        </p:nvSpPr>
        <p:spPr>
          <a:xfrm>
            <a:off x="4657656" y="3856646"/>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e 41"/>
          <p:cNvSpPr/>
          <p:nvPr/>
        </p:nvSpPr>
        <p:spPr>
          <a:xfrm>
            <a:off x="4729664" y="282187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e 42"/>
          <p:cNvSpPr/>
          <p:nvPr/>
        </p:nvSpPr>
        <p:spPr>
          <a:xfrm>
            <a:off x="6156176" y="342900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uppo 88"/>
          <p:cNvGrpSpPr/>
          <p:nvPr/>
        </p:nvGrpSpPr>
        <p:grpSpPr>
          <a:xfrm>
            <a:off x="4729664" y="1984061"/>
            <a:ext cx="4126725" cy="3815012"/>
            <a:chOff x="4729664" y="1984061"/>
            <a:chExt cx="4126725" cy="3815012"/>
          </a:xfrm>
        </p:grpSpPr>
        <p:cxnSp>
          <p:nvCxnSpPr>
            <p:cNvPr id="4" name="Connettore 2 3"/>
            <p:cNvCxnSpPr/>
            <p:nvPr/>
          </p:nvCxnSpPr>
          <p:spPr>
            <a:xfrm>
              <a:off x="4729664" y="3971023"/>
              <a:ext cx="2447124" cy="118616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a:endCxn id="48" idx="0"/>
            </p:cNvCxnSpPr>
            <p:nvPr/>
          </p:nvCxnSpPr>
          <p:spPr>
            <a:xfrm>
              <a:off x="5690599" y="1984061"/>
              <a:ext cx="2080065" cy="298401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6218910" y="3502598"/>
              <a:ext cx="1161402" cy="151057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6684939" y="4968076"/>
              <a:ext cx="2171450" cy="830997"/>
            </a:xfrm>
            <a:prstGeom prst="rect">
              <a:avLst/>
            </a:prstGeom>
            <a:noFill/>
          </p:spPr>
          <p:txBody>
            <a:bodyPr wrap="square" rtlCol="0">
              <a:spAutoFit/>
            </a:bodyPr>
            <a:lstStyle/>
            <a:p>
              <a:pPr algn="ctr"/>
              <a:r>
                <a:rPr lang="en-US" sz="2400" b="1" dirty="0" smtClean="0"/>
                <a:t>Cluster representative </a:t>
              </a:r>
              <a:endParaRPr lang="en-US" sz="2400" b="1" dirty="0"/>
            </a:p>
          </p:txBody>
        </p:sp>
      </p:grpSp>
      <p:sp>
        <p:nvSpPr>
          <p:cNvPr id="17" name="CasellaDiTesto 16"/>
          <p:cNvSpPr txBox="1"/>
          <p:nvPr/>
        </p:nvSpPr>
        <p:spPr>
          <a:xfrm>
            <a:off x="7176788" y="1964573"/>
            <a:ext cx="1334534" cy="461665"/>
          </a:xfrm>
          <a:prstGeom prst="rect">
            <a:avLst/>
          </a:prstGeom>
          <a:noFill/>
        </p:spPr>
        <p:txBody>
          <a:bodyPr wrap="square" rtlCol="0">
            <a:spAutoFit/>
          </a:bodyPr>
          <a:lstStyle/>
          <a:p>
            <a:pPr algn="ctr"/>
            <a:r>
              <a:rPr lang="en-US" sz="2400" b="1" dirty="0" smtClean="0"/>
              <a:t>Clusters</a:t>
            </a:r>
            <a:endParaRPr lang="en-US" sz="2400" b="1" dirty="0"/>
          </a:p>
        </p:txBody>
      </p:sp>
      <p:grpSp>
        <p:nvGrpSpPr>
          <p:cNvPr id="90" name="Gruppo 89"/>
          <p:cNvGrpSpPr/>
          <p:nvPr/>
        </p:nvGrpSpPr>
        <p:grpSpPr>
          <a:xfrm>
            <a:off x="4292024" y="1533784"/>
            <a:ext cx="3016280" cy="2831320"/>
            <a:chOff x="4292024" y="1533784"/>
            <a:chExt cx="3016280" cy="2831320"/>
          </a:xfrm>
        </p:grpSpPr>
        <p:sp>
          <p:nvSpPr>
            <p:cNvPr id="18" name="Ovale 17"/>
            <p:cNvSpPr/>
            <p:nvPr/>
          </p:nvSpPr>
          <p:spPr>
            <a:xfrm>
              <a:off x="5206424" y="1533784"/>
              <a:ext cx="914400" cy="9144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e 45"/>
            <p:cNvSpPr/>
            <p:nvPr/>
          </p:nvSpPr>
          <p:spPr>
            <a:xfrm>
              <a:off x="5751424" y="3043808"/>
              <a:ext cx="914400" cy="9144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e 46"/>
            <p:cNvSpPr/>
            <p:nvPr/>
          </p:nvSpPr>
          <p:spPr>
            <a:xfrm>
              <a:off x="4292024" y="3450704"/>
              <a:ext cx="914400" cy="9144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ttore 2 48"/>
            <p:cNvCxnSpPr>
              <a:endCxn id="17" idx="1"/>
            </p:cNvCxnSpPr>
            <p:nvPr/>
          </p:nvCxnSpPr>
          <p:spPr>
            <a:xfrm>
              <a:off x="6120825" y="2019648"/>
              <a:ext cx="1055963" cy="17575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ttore 2 49"/>
            <p:cNvCxnSpPr>
              <a:stCxn id="46" idx="7"/>
            </p:cNvCxnSpPr>
            <p:nvPr/>
          </p:nvCxnSpPr>
          <p:spPr>
            <a:xfrm flipV="1">
              <a:off x="6531913" y="2448184"/>
              <a:ext cx="776391" cy="72953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a:stCxn id="47" idx="7"/>
            </p:cNvCxnSpPr>
            <p:nvPr/>
          </p:nvCxnSpPr>
          <p:spPr>
            <a:xfrm flipV="1">
              <a:off x="5072513" y="2420888"/>
              <a:ext cx="1847595" cy="116372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9" name="Connettore 2 58"/>
          <p:cNvCxnSpPr/>
          <p:nvPr/>
        </p:nvCxnSpPr>
        <p:spPr>
          <a:xfrm flipH="1">
            <a:off x="5148064" y="804860"/>
            <a:ext cx="378761" cy="4639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83" name="Gruppo 82"/>
          <p:cNvGrpSpPr/>
          <p:nvPr/>
        </p:nvGrpSpPr>
        <p:grpSpPr>
          <a:xfrm>
            <a:off x="3948338" y="3673137"/>
            <a:ext cx="2171450" cy="2874566"/>
            <a:chOff x="3948338" y="3673137"/>
            <a:chExt cx="2171450" cy="2874566"/>
          </a:xfrm>
        </p:grpSpPr>
        <p:sp>
          <p:nvSpPr>
            <p:cNvPr id="80" name="CasellaDiTesto 79"/>
            <p:cNvSpPr txBox="1"/>
            <p:nvPr/>
          </p:nvSpPr>
          <p:spPr>
            <a:xfrm>
              <a:off x="3948338" y="5716706"/>
              <a:ext cx="2171450" cy="830997"/>
            </a:xfrm>
            <a:prstGeom prst="rect">
              <a:avLst/>
            </a:prstGeom>
            <a:noFill/>
          </p:spPr>
          <p:txBody>
            <a:bodyPr wrap="square" rtlCol="0">
              <a:spAutoFit/>
            </a:bodyPr>
            <a:lstStyle/>
            <a:p>
              <a:pPr algn="ctr"/>
              <a:r>
                <a:rPr lang="en-US" sz="2400" b="1" dirty="0" smtClean="0"/>
                <a:t>Molecules of the cluster </a:t>
              </a:r>
              <a:endParaRPr lang="en-US" sz="2400" b="1" dirty="0"/>
            </a:p>
          </p:txBody>
        </p:sp>
        <p:grpSp>
          <p:nvGrpSpPr>
            <p:cNvPr id="81" name="Gruppo 80"/>
            <p:cNvGrpSpPr/>
            <p:nvPr/>
          </p:nvGrpSpPr>
          <p:grpSpPr>
            <a:xfrm>
              <a:off x="4388685" y="3673137"/>
              <a:ext cx="948759" cy="2043569"/>
              <a:chOff x="4388685" y="3673137"/>
              <a:chExt cx="948759" cy="2043569"/>
            </a:xfrm>
          </p:grpSpPr>
          <p:cxnSp>
            <p:nvCxnSpPr>
              <p:cNvPr id="62" name="Connettore 2 61"/>
              <p:cNvCxnSpPr/>
              <p:nvPr/>
            </p:nvCxnSpPr>
            <p:spPr>
              <a:xfrm>
                <a:off x="4388685" y="3856646"/>
                <a:ext cx="268970" cy="183371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ttore 2 62"/>
              <p:cNvCxnSpPr/>
              <p:nvPr/>
            </p:nvCxnSpPr>
            <p:spPr>
              <a:xfrm>
                <a:off x="4523170" y="3798881"/>
                <a:ext cx="248983" cy="191782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Connettore 2 63"/>
              <p:cNvCxnSpPr/>
              <p:nvPr/>
            </p:nvCxnSpPr>
            <p:spPr>
              <a:xfrm>
                <a:off x="4604709" y="4000662"/>
                <a:ext cx="298159" cy="168969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p:nvPr/>
            </p:nvCxnSpPr>
            <p:spPr>
              <a:xfrm>
                <a:off x="4951101" y="3673137"/>
                <a:ext cx="340979" cy="201722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Connettore 2 65"/>
              <p:cNvCxnSpPr/>
              <p:nvPr/>
            </p:nvCxnSpPr>
            <p:spPr>
              <a:xfrm>
                <a:off x="5066909" y="3928654"/>
                <a:ext cx="270535" cy="1761703"/>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Connettore 2 66"/>
              <p:cNvCxnSpPr/>
              <p:nvPr/>
            </p:nvCxnSpPr>
            <p:spPr>
              <a:xfrm>
                <a:off x="4902868" y="4245795"/>
                <a:ext cx="268971" cy="1444562"/>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ttore 2 68"/>
              <p:cNvCxnSpPr/>
              <p:nvPr/>
            </p:nvCxnSpPr>
            <p:spPr>
              <a:xfrm>
                <a:off x="4637668" y="3714831"/>
                <a:ext cx="360967" cy="197552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Connettore 2 69"/>
              <p:cNvCxnSpPr/>
              <p:nvPr/>
            </p:nvCxnSpPr>
            <p:spPr>
              <a:xfrm>
                <a:off x="4729664" y="3714831"/>
                <a:ext cx="337245" cy="197552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26295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9912" y="331548"/>
            <a:ext cx="6277616" cy="461665"/>
          </a:xfrm>
          <a:prstGeom prst="rect">
            <a:avLst/>
          </a:prstGeom>
          <a:noFill/>
        </p:spPr>
        <p:txBody>
          <a:bodyPr wrap="none" rtlCol="0">
            <a:spAutoFit/>
          </a:bodyPr>
          <a:lstStyle/>
          <a:p>
            <a:r>
              <a:rPr lang="en-US" sz="2400" u="sng" dirty="0" smtClean="0"/>
              <a:t>Cluster Representatives – TESTED AT ROUND #1</a:t>
            </a:r>
            <a:endParaRPr lang="en-US" sz="2400" u="sng" dirty="0"/>
          </a:p>
        </p:txBody>
      </p:sp>
      <p:sp>
        <p:nvSpPr>
          <p:cNvPr id="3" name="Ovale 2"/>
          <p:cNvSpPr/>
          <p:nvPr/>
        </p:nvSpPr>
        <p:spPr>
          <a:xfrm>
            <a:off x="2672496" y="2492896"/>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e 3"/>
          <p:cNvSpPr/>
          <p:nvPr/>
        </p:nvSpPr>
        <p:spPr>
          <a:xfrm>
            <a:off x="2874872" y="342900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2555776" y="4468176"/>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p:cNvSpPr/>
          <p:nvPr/>
        </p:nvSpPr>
        <p:spPr>
          <a:xfrm>
            <a:off x="4027000" y="378904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3275856" y="371703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3694256" y="292494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3766264" y="234888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4688720" y="4653136"/>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4860032" y="3429000"/>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4716016" y="263691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4964749" y="196154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6300192" y="220486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5868144" y="263691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e 15"/>
          <p:cNvSpPr/>
          <p:nvPr/>
        </p:nvSpPr>
        <p:spPr>
          <a:xfrm>
            <a:off x="6246905" y="4049776"/>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5377736" y="414467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5449744" y="310990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6876256" y="371703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ttore 2 20"/>
          <p:cNvCxnSpPr/>
          <p:nvPr/>
        </p:nvCxnSpPr>
        <p:spPr>
          <a:xfrm flipH="1" flipV="1">
            <a:off x="5600010" y="4468176"/>
            <a:ext cx="268134" cy="761024"/>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H="1" flipV="1">
            <a:off x="3375959" y="3980786"/>
            <a:ext cx="268134" cy="761024"/>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flipV="1">
            <a:off x="6174898" y="2748077"/>
            <a:ext cx="701358" cy="113424"/>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4688720" y="5517232"/>
            <a:ext cx="2452659" cy="707886"/>
          </a:xfrm>
          <a:prstGeom prst="rect">
            <a:avLst/>
          </a:prstGeom>
          <a:noFill/>
        </p:spPr>
        <p:txBody>
          <a:bodyPr wrap="none" rtlCol="0">
            <a:spAutoFit/>
          </a:bodyPr>
          <a:lstStyle/>
          <a:p>
            <a:r>
              <a:rPr lang="en-US" sz="2000" b="1" dirty="0" smtClean="0">
                <a:solidFill>
                  <a:srgbClr val="C00000"/>
                </a:solidFill>
              </a:rPr>
              <a:t>POSITIVE HITS</a:t>
            </a:r>
          </a:p>
          <a:p>
            <a:r>
              <a:rPr lang="en-US" sz="2000" b="1" dirty="0" smtClean="0">
                <a:solidFill>
                  <a:srgbClr val="C00000"/>
                </a:solidFill>
              </a:rPr>
              <a:t>ACTIVE AT ROUND #1</a:t>
            </a:r>
            <a:endParaRPr lang="en-US" sz="2000" b="1" dirty="0">
              <a:solidFill>
                <a:srgbClr val="C00000"/>
              </a:solidFill>
            </a:endParaRPr>
          </a:p>
        </p:txBody>
      </p:sp>
    </p:spTree>
    <p:extLst>
      <p:ext uri="{BB962C8B-B14F-4D97-AF65-F5344CB8AC3E}">
        <p14:creationId xmlns:p14="http://schemas.microsoft.com/office/powerpoint/2010/main" xmlns="" val="10996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o 45"/>
          <p:cNvGrpSpPr/>
          <p:nvPr/>
        </p:nvGrpSpPr>
        <p:grpSpPr>
          <a:xfrm>
            <a:off x="2843808" y="2204864"/>
            <a:ext cx="3586687" cy="2489146"/>
            <a:chOff x="2843808" y="2204864"/>
            <a:chExt cx="3586687" cy="2489146"/>
          </a:xfrm>
        </p:grpSpPr>
        <p:sp>
          <p:nvSpPr>
            <p:cNvPr id="28" name="Ovale 27"/>
            <p:cNvSpPr/>
            <p:nvPr/>
          </p:nvSpPr>
          <p:spPr>
            <a:xfrm>
              <a:off x="4945688" y="3685898"/>
              <a:ext cx="1008112" cy="10081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2843808" y="3263414"/>
              <a:ext cx="1008112" cy="10081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e 1"/>
            <p:cNvSpPr/>
            <p:nvPr/>
          </p:nvSpPr>
          <p:spPr>
            <a:xfrm rot="16200000">
              <a:off x="5422383" y="2204864"/>
              <a:ext cx="1008112" cy="10081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e 2"/>
            <p:cNvSpPr/>
            <p:nvPr/>
          </p:nvSpPr>
          <p:spPr>
            <a:xfrm rot="16200000">
              <a:off x="6033472" y="2427204"/>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e 3"/>
            <p:cNvSpPr/>
            <p:nvPr/>
          </p:nvSpPr>
          <p:spPr>
            <a:xfrm rot="16200000">
              <a:off x="5926439" y="2972544"/>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rot="16200000">
              <a:off x="6138235" y="255534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p:cNvSpPr/>
            <p:nvPr/>
          </p:nvSpPr>
          <p:spPr>
            <a:xfrm rot="16200000">
              <a:off x="6214471" y="2742807"/>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rot="16200000">
              <a:off x="5658813" y="236169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rot="16200000">
              <a:off x="5537478" y="263691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rot="16200000">
              <a:off x="5899078" y="228969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e 19"/>
            <p:cNvSpPr/>
            <p:nvPr/>
          </p:nvSpPr>
          <p:spPr>
            <a:xfrm>
              <a:off x="3018888" y="393878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3347864" y="4031094"/>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3131840" y="361389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3635896" y="3801357"/>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3080238" y="342024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2958903" y="369546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3203848" y="3911486"/>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3320503" y="334824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5120768" y="4361266"/>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5449744" y="445357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5737776" y="4223841"/>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5060783" y="4117946"/>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5305728" y="433397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5422383" y="3770724"/>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e 15"/>
          <p:cNvSpPr/>
          <p:nvPr/>
        </p:nvSpPr>
        <p:spPr>
          <a:xfrm>
            <a:off x="3275856" y="371703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5868144" y="263691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5377736" y="414467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sellaDiTesto 46"/>
          <p:cNvSpPr txBox="1"/>
          <p:nvPr/>
        </p:nvSpPr>
        <p:spPr>
          <a:xfrm>
            <a:off x="2771800" y="343195"/>
            <a:ext cx="4011676" cy="461665"/>
          </a:xfrm>
          <a:prstGeom prst="rect">
            <a:avLst/>
          </a:prstGeom>
          <a:noFill/>
        </p:spPr>
        <p:txBody>
          <a:bodyPr wrap="none" rtlCol="0">
            <a:spAutoFit/>
          </a:bodyPr>
          <a:lstStyle/>
          <a:p>
            <a:r>
              <a:rPr lang="en-US" sz="2400" u="sng" dirty="0" smtClean="0"/>
              <a:t>Clusters – TESTED AT ROUND 2</a:t>
            </a:r>
            <a:endParaRPr lang="en-US" sz="2400" u="sng" dirty="0"/>
          </a:p>
        </p:txBody>
      </p:sp>
      <p:sp>
        <p:nvSpPr>
          <p:cNvPr id="9" name="CasellaDiTesto 8"/>
          <p:cNvSpPr txBox="1"/>
          <p:nvPr/>
        </p:nvSpPr>
        <p:spPr>
          <a:xfrm>
            <a:off x="1194330" y="5055567"/>
            <a:ext cx="6833024" cy="1569660"/>
          </a:xfrm>
          <a:prstGeom prst="rect">
            <a:avLst/>
          </a:prstGeom>
          <a:noFill/>
        </p:spPr>
        <p:txBody>
          <a:bodyPr wrap="none" rtlCol="0">
            <a:spAutoFit/>
          </a:bodyPr>
          <a:lstStyle/>
          <a:p>
            <a:pPr algn="ctr"/>
            <a:r>
              <a:rPr lang="en-US" sz="2400" dirty="0" smtClean="0"/>
              <a:t>CLUSTERS OF THE REPRESENTATIVE BIOACTIVE LEADS</a:t>
            </a:r>
          </a:p>
          <a:p>
            <a:pPr algn="ctr"/>
            <a:endParaRPr lang="en-US" sz="2400" dirty="0"/>
          </a:p>
          <a:p>
            <a:pPr algn="ctr"/>
            <a:r>
              <a:rPr lang="en-US" sz="2400" dirty="0" smtClean="0"/>
              <a:t>Structure-Activity Relationships (SAR)</a:t>
            </a:r>
          </a:p>
          <a:p>
            <a:pPr algn="ctr"/>
            <a:r>
              <a:rPr lang="en-US" sz="2400" dirty="0" smtClean="0"/>
              <a:t>Hints for Lead Optimization</a:t>
            </a:r>
            <a:endParaRPr lang="en-US" sz="2400" dirty="0"/>
          </a:p>
        </p:txBody>
      </p:sp>
      <p:cxnSp>
        <p:nvCxnSpPr>
          <p:cNvPr id="12" name="Connettore 2 11"/>
          <p:cNvCxnSpPr/>
          <p:nvPr/>
        </p:nvCxnSpPr>
        <p:spPr>
          <a:xfrm flipH="1" flipV="1">
            <a:off x="1835696" y="3212976"/>
            <a:ext cx="936104" cy="279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6358487" y="1844824"/>
            <a:ext cx="445761" cy="4448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6012160" y="4031094"/>
            <a:ext cx="569207" cy="24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395536" y="2972543"/>
            <a:ext cx="1319207" cy="369332"/>
          </a:xfrm>
          <a:prstGeom prst="rect">
            <a:avLst/>
          </a:prstGeom>
          <a:noFill/>
        </p:spPr>
        <p:txBody>
          <a:bodyPr wrap="none" rtlCol="0">
            <a:spAutoFit/>
          </a:bodyPr>
          <a:lstStyle/>
          <a:p>
            <a:r>
              <a:rPr lang="en-US" i="1" dirty="0" smtClean="0">
                <a:solidFill>
                  <a:srgbClr val="C00000"/>
                </a:solidFill>
              </a:rPr>
              <a:t>CHALCONES</a:t>
            </a:r>
            <a:endParaRPr lang="en-US" i="1" dirty="0">
              <a:solidFill>
                <a:srgbClr val="C00000"/>
              </a:solidFill>
            </a:endParaRPr>
          </a:p>
        </p:txBody>
      </p:sp>
      <p:sp>
        <p:nvSpPr>
          <p:cNvPr id="37" name="CasellaDiTesto 36"/>
          <p:cNvSpPr txBox="1"/>
          <p:nvPr/>
        </p:nvSpPr>
        <p:spPr>
          <a:xfrm>
            <a:off x="7020272" y="1556792"/>
            <a:ext cx="1219949" cy="369332"/>
          </a:xfrm>
          <a:prstGeom prst="rect">
            <a:avLst/>
          </a:prstGeom>
          <a:noFill/>
        </p:spPr>
        <p:txBody>
          <a:bodyPr wrap="none" rtlCol="0">
            <a:spAutoFit/>
          </a:bodyPr>
          <a:lstStyle/>
          <a:p>
            <a:r>
              <a:rPr lang="en-US" i="1" dirty="0" smtClean="0">
                <a:solidFill>
                  <a:srgbClr val="C00000"/>
                </a:solidFill>
              </a:rPr>
              <a:t>ALKALOIDS</a:t>
            </a:r>
            <a:endParaRPr lang="en-US" i="1" dirty="0">
              <a:solidFill>
                <a:srgbClr val="C00000"/>
              </a:solidFill>
            </a:endParaRPr>
          </a:p>
        </p:txBody>
      </p:sp>
      <p:sp>
        <p:nvSpPr>
          <p:cNvPr id="38" name="CasellaDiTesto 37"/>
          <p:cNvSpPr txBox="1"/>
          <p:nvPr/>
        </p:nvSpPr>
        <p:spPr>
          <a:xfrm>
            <a:off x="6804248" y="3945373"/>
            <a:ext cx="1373646" cy="369332"/>
          </a:xfrm>
          <a:prstGeom prst="rect">
            <a:avLst/>
          </a:prstGeom>
          <a:noFill/>
        </p:spPr>
        <p:txBody>
          <a:bodyPr wrap="none" rtlCol="0">
            <a:spAutoFit/>
          </a:bodyPr>
          <a:lstStyle/>
          <a:p>
            <a:r>
              <a:rPr lang="en-US" i="1" dirty="0" smtClean="0">
                <a:solidFill>
                  <a:srgbClr val="C00000"/>
                </a:solidFill>
              </a:rPr>
              <a:t>COUMARINS</a:t>
            </a:r>
            <a:endParaRPr lang="en-US" i="1" dirty="0">
              <a:solidFill>
                <a:srgbClr val="C00000"/>
              </a:solidFill>
            </a:endParaRPr>
          </a:p>
        </p:txBody>
      </p:sp>
    </p:spTree>
    <p:extLst>
      <p:ext uri="{BB962C8B-B14F-4D97-AF65-F5344CB8AC3E}">
        <p14:creationId xmlns:p14="http://schemas.microsoft.com/office/powerpoint/2010/main" xmlns="" val="3705276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GRAFICO.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4622"/>
          <a:stretch/>
        </p:blipFill>
        <p:spPr bwMode="auto">
          <a:xfrm>
            <a:off x="251520" y="476672"/>
            <a:ext cx="8667163" cy="54730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1"/>
          <p:cNvSpPr txBox="1"/>
          <p:nvPr/>
        </p:nvSpPr>
        <p:spPr>
          <a:xfrm>
            <a:off x="4198957" y="5760069"/>
            <a:ext cx="1068498" cy="369332"/>
          </a:xfrm>
          <a:prstGeom prst="rect">
            <a:avLst/>
          </a:prstGeom>
          <a:noFill/>
        </p:spPr>
        <p:txBody>
          <a:bodyPr wrap="none" rtlCol="0">
            <a:spAutoFit/>
          </a:bodyPr>
          <a:lstStyle/>
          <a:p>
            <a:r>
              <a:rPr lang="it-IT" dirty="0" smtClean="0"/>
              <a:t># clusters</a:t>
            </a:r>
            <a:endParaRPr lang="en-US" dirty="0"/>
          </a:p>
        </p:txBody>
      </p:sp>
      <p:sp>
        <p:nvSpPr>
          <p:cNvPr id="4" name="TextBox 3"/>
          <p:cNvSpPr txBox="1"/>
          <p:nvPr/>
        </p:nvSpPr>
        <p:spPr>
          <a:xfrm rot="16200000">
            <a:off x="-486703" y="2931711"/>
            <a:ext cx="1712072" cy="369332"/>
          </a:xfrm>
          <a:prstGeom prst="rect">
            <a:avLst/>
          </a:prstGeom>
          <a:noFill/>
        </p:spPr>
        <p:txBody>
          <a:bodyPr wrap="none" rtlCol="0">
            <a:spAutoFit/>
          </a:bodyPr>
          <a:lstStyle/>
          <a:p>
            <a:r>
              <a:rPr lang="it-IT" dirty="0" smtClean="0"/>
              <a:t># mols in cluster</a:t>
            </a:r>
            <a:endParaRPr lang="en-US" dirty="0"/>
          </a:p>
        </p:txBody>
      </p:sp>
      <p:sp>
        <p:nvSpPr>
          <p:cNvPr id="7" name="TextBox 6"/>
          <p:cNvSpPr txBox="1"/>
          <p:nvPr/>
        </p:nvSpPr>
        <p:spPr>
          <a:xfrm>
            <a:off x="369333" y="6167045"/>
            <a:ext cx="2825389" cy="646331"/>
          </a:xfrm>
          <a:prstGeom prst="rect">
            <a:avLst/>
          </a:prstGeom>
          <a:noFill/>
        </p:spPr>
        <p:txBody>
          <a:bodyPr wrap="none" rtlCol="0">
            <a:spAutoFit/>
          </a:bodyPr>
          <a:lstStyle/>
          <a:p>
            <a:r>
              <a:rPr lang="it-IT" dirty="0" smtClean="0"/>
              <a:t>Fingerprint: TREE (OpenEye)</a:t>
            </a:r>
          </a:p>
          <a:p>
            <a:r>
              <a:rPr lang="it-IT" dirty="0" smtClean="0"/>
              <a:t>Tanimoto CutOff: 0.5</a:t>
            </a:r>
            <a:endParaRPr lang="en-US" dirty="0"/>
          </a:p>
        </p:txBody>
      </p:sp>
      <p:sp>
        <p:nvSpPr>
          <p:cNvPr id="8" name="CasellaDiTesto 7"/>
          <p:cNvSpPr txBox="1"/>
          <p:nvPr/>
        </p:nvSpPr>
        <p:spPr>
          <a:xfrm>
            <a:off x="1582375" y="82246"/>
            <a:ext cx="6301662" cy="461665"/>
          </a:xfrm>
          <a:prstGeom prst="rect">
            <a:avLst/>
          </a:prstGeom>
          <a:noFill/>
        </p:spPr>
        <p:txBody>
          <a:bodyPr wrap="none" rtlCol="0">
            <a:spAutoFit/>
          </a:bodyPr>
          <a:lstStyle/>
          <a:p>
            <a:r>
              <a:rPr lang="en-US" sz="2400" u="sng" dirty="0" smtClean="0"/>
              <a:t>Clustering of an </a:t>
            </a:r>
            <a:r>
              <a:rPr lang="en-US" sz="2400" i="1" u="sng" dirty="0" smtClean="0"/>
              <a:t>in house </a:t>
            </a:r>
            <a:r>
              <a:rPr lang="en-US" sz="2400" u="sng" dirty="0" smtClean="0"/>
              <a:t>Natural Products library</a:t>
            </a:r>
            <a:endParaRPr lang="en-US" sz="2400" u="sng" dirty="0"/>
          </a:p>
        </p:txBody>
      </p:sp>
    </p:spTree>
    <p:extLst>
      <p:ext uri="{BB962C8B-B14F-4D97-AF65-F5344CB8AC3E}">
        <p14:creationId xmlns:p14="http://schemas.microsoft.com/office/powerpoint/2010/main" xmlns="" val="3644171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eaLnBrk="1" hangingPunct="1">
              <a:spcBef>
                <a:spcPct val="0"/>
              </a:spcBef>
              <a:buClrTx/>
              <a:buFontTx/>
              <a:buNone/>
            </a:pPr>
            <a:endParaRPr lang="it-IT" altLang="it-IT" sz="1800">
              <a:solidFill>
                <a:schemeClr val="tx1"/>
              </a:solidFill>
            </a:endParaRPr>
          </a:p>
        </p:txBody>
      </p:sp>
      <p:sp>
        <p:nvSpPr>
          <p:cNvPr id="29702" name="CasellaDiTesto 32"/>
          <p:cNvSpPr txBox="1">
            <a:spLocks noChangeArrowheads="1"/>
          </p:cNvSpPr>
          <p:nvPr/>
        </p:nvSpPr>
        <p:spPr bwMode="auto">
          <a:xfrm>
            <a:off x="1504447" y="119063"/>
            <a:ext cx="64938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lgn="ctr" eaLnBrk="1" hangingPunct="1">
              <a:spcBef>
                <a:spcPct val="0"/>
              </a:spcBef>
              <a:buClrTx/>
              <a:buFontTx/>
              <a:buNone/>
            </a:pPr>
            <a:r>
              <a:rPr lang="it-IT" altLang="it-IT" u="sng" dirty="0" smtClean="0">
                <a:solidFill>
                  <a:schemeClr val="tx1"/>
                </a:solidFill>
                <a:latin typeface="Calibri" pitchFamily="34" charset="0"/>
                <a:cs typeface="Times New Roman" pitchFamily="18" charset="0"/>
              </a:rPr>
              <a:t>10 </a:t>
            </a:r>
            <a:r>
              <a:rPr lang="it-IT" altLang="it-IT" u="sng" dirty="0" err="1" smtClean="0">
                <a:solidFill>
                  <a:schemeClr val="tx1"/>
                </a:solidFill>
                <a:latin typeface="Calibri" pitchFamily="34" charset="0"/>
                <a:cs typeface="Times New Roman" pitchFamily="18" charset="0"/>
              </a:rPr>
              <a:t>Most</a:t>
            </a:r>
            <a:r>
              <a:rPr lang="it-IT" altLang="it-IT" u="sng" dirty="0" smtClean="0">
                <a:solidFill>
                  <a:schemeClr val="tx1"/>
                </a:solidFill>
                <a:latin typeface="Calibri" pitchFamily="34" charset="0"/>
                <a:cs typeface="Times New Roman" pitchFamily="18" charset="0"/>
              </a:rPr>
              <a:t> </a:t>
            </a:r>
            <a:r>
              <a:rPr lang="it-IT" altLang="it-IT" u="sng" dirty="0" err="1" smtClean="0">
                <a:solidFill>
                  <a:schemeClr val="tx1"/>
                </a:solidFill>
                <a:latin typeface="Calibri" pitchFamily="34" charset="0"/>
                <a:cs typeface="Times New Roman" pitchFamily="18" charset="0"/>
              </a:rPr>
              <a:t>Populated</a:t>
            </a:r>
            <a:r>
              <a:rPr lang="it-IT" altLang="it-IT" u="sng" dirty="0" smtClean="0">
                <a:solidFill>
                  <a:schemeClr val="tx1"/>
                </a:solidFill>
                <a:latin typeface="Calibri" pitchFamily="34" charset="0"/>
                <a:cs typeface="Times New Roman" pitchFamily="18" charset="0"/>
              </a:rPr>
              <a:t> Clusters of Natural </a:t>
            </a:r>
            <a:r>
              <a:rPr lang="it-IT" altLang="it-IT" u="sng" dirty="0" err="1" smtClean="0">
                <a:solidFill>
                  <a:schemeClr val="tx1"/>
                </a:solidFill>
                <a:latin typeface="Calibri" pitchFamily="34" charset="0"/>
                <a:cs typeface="Times New Roman" pitchFamily="18" charset="0"/>
              </a:rPr>
              <a:t>Compounds</a:t>
            </a:r>
            <a:endParaRPr lang="it-IT" altLang="it-IT" u="sng" dirty="0">
              <a:solidFill>
                <a:schemeClr val="tx1"/>
              </a:solidFill>
              <a:latin typeface="Calibri" pitchFamily="34" charset="0"/>
              <a:cs typeface="Times New Roman" pitchFamily="18" charset="0"/>
            </a:endParaRPr>
          </a:p>
        </p:txBody>
      </p:sp>
      <p:sp>
        <p:nvSpPr>
          <p:cNvPr id="29703" name="Rettangolo 15"/>
          <p:cNvSpPr>
            <a:spLocks noChangeArrowheads="1"/>
          </p:cNvSpPr>
          <p:nvPr/>
        </p:nvSpPr>
        <p:spPr bwMode="auto">
          <a:xfrm>
            <a:off x="2484438" y="2133600"/>
            <a:ext cx="2102400" cy="2102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sp>
        <p:nvSpPr>
          <p:cNvPr id="29704" name="Rettangolo 16"/>
          <p:cNvSpPr>
            <a:spLocks noChangeArrowheads="1"/>
          </p:cNvSpPr>
          <p:nvPr/>
        </p:nvSpPr>
        <p:spPr bwMode="auto">
          <a:xfrm>
            <a:off x="2484438" y="2133599"/>
            <a:ext cx="1891466" cy="19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sp>
        <p:nvSpPr>
          <p:cNvPr id="29705" name="Rettangolo 17"/>
          <p:cNvSpPr>
            <a:spLocks noChangeArrowheads="1"/>
          </p:cNvSpPr>
          <p:nvPr/>
        </p:nvSpPr>
        <p:spPr bwMode="auto">
          <a:xfrm>
            <a:off x="2555875" y="2349500"/>
            <a:ext cx="1682847" cy="1680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sp>
        <p:nvSpPr>
          <p:cNvPr id="29707" name="Rettangolo 30"/>
          <p:cNvSpPr>
            <a:spLocks noChangeArrowheads="1"/>
          </p:cNvSpPr>
          <p:nvPr/>
        </p:nvSpPr>
        <p:spPr bwMode="auto">
          <a:xfrm>
            <a:off x="8172450" y="1268413"/>
            <a:ext cx="1335152" cy="1335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graphicFrame>
        <p:nvGraphicFramePr>
          <p:cNvPr id="29708" name="Object 2"/>
          <p:cNvGraphicFramePr>
            <a:graphicFrameLocks noChangeAspect="1"/>
          </p:cNvGraphicFramePr>
          <p:nvPr>
            <p:extLst>
              <p:ext uri="{D42A27DB-BD31-4B8C-83A1-F6EECF244321}">
                <p14:modId xmlns:p14="http://schemas.microsoft.com/office/powerpoint/2010/main" xmlns="" val="660695925"/>
              </p:ext>
            </p:extLst>
          </p:nvPr>
        </p:nvGraphicFramePr>
        <p:xfrm>
          <a:off x="177800" y="831850"/>
          <a:ext cx="2197100" cy="1958975"/>
        </p:xfrm>
        <a:graphic>
          <a:graphicData uri="http://schemas.openxmlformats.org/presentationml/2006/ole">
            <p:oleObj spid="_x0000_s1672" name="CS ChemDraw Drawing" r:id="rId3" imgW="1995480" imgH="1785240" progId="ChemDraw.Document.6.0">
              <p:embed/>
            </p:oleObj>
          </a:graphicData>
        </a:graphic>
      </p:graphicFrame>
      <p:graphicFrame>
        <p:nvGraphicFramePr>
          <p:cNvPr id="29709" name="Object 3"/>
          <p:cNvGraphicFramePr>
            <a:graphicFrameLocks noChangeAspect="1"/>
          </p:cNvGraphicFramePr>
          <p:nvPr>
            <p:extLst>
              <p:ext uri="{D42A27DB-BD31-4B8C-83A1-F6EECF244321}">
                <p14:modId xmlns:p14="http://schemas.microsoft.com/office/powerpoint/2010/main" xmlns="" val="3098272322"/>
              </p:ext>
            </p:extLst>
          </p:nvPr>
        </p:nvGraphicFramePr>
        <p:xfrm>
          <a:off x="3005138" y="831850"/>
          <a:ext cx="1887537" cy="1935163"/>
        </p:xfrm>
        <a:graphic>
          <a:graphicData uri="http://schemas.openxmlformats.org/presentationml/2006/ole">
            <p:oleObj spid="_x0000_s1673" name="CS ChemDraw Drawing" r:id="rId4" imgW="1820520" imgH="1865880" progId="ChemDraw.Document.6.0">
              <p:embed/>
            </p:oleObj>
          </a:graphicData>
        </a:graphic>
      </p:graphicFrame>
      <p:graphicFrame>
        <p:nvGraphicFramePr>
          <p:cNvPr id="29710" name="Object 4"/>
          <p:cNvGraphicFramePr>
            <a:graphicFrameLocks noChangeAspect="1"/>
          </p:cNvGraphicFramePr>
          <p:nvPr>
            <p:extLst>
              <p:ext uri="{D42A27DB-BD31-4B8C-83A1-F6EECF244321}">
                <p14:modId xmlns:p14="http://schemas.microsoft.com/office/powerpoint/2010/main" xmlns="" val="558246153"/>
              </p:ext>
            </p:extLst>
          </p:nvPr>
        </p:nvGraphicFramePr>
        <p:xfrm>
          <a:off x="4751390" y="1053425"/>
          <a:ext cx="2825778" cy="1296075"/>
        </p:xfrm>
        <a:graphic>
          <a:graphicData uri="http://schemas.openxmlformats.org/presentationml/2006/ole">
            <p:oleObj spid="_x0000_s1674" name="CS ChemDraw Drawing" r:id="rId5" imgW="2302200" imgH="1054440" progId="ChemDraw.Document.6.0">
              <p:embed/>
            </p:oleObj>
          </a:graphicData>
        </a:graphic>
      </p:graphicFrame>
      <p:graphicFrame>
        <p:nvGraphicFramePr>
          <p:cNvPr id="29712" name="Object 7"/>
          <p:cNvGraphicFramePr>
            <a:graphicFrameLocks noChangeAspect="1"/>
          </p:cNvGraphicFramePr>
          <p:nvPr>
            <p:extLst>
              <p:ext uri="{D42A27DB-BD31-4B8C-83A1-F6EECF244321}">
                <p14:modId xmlns:p14="http://schemas.microsoft.com/office/powerpoint/2010/main" xmlns="" val="68412080"/>
              </p:ext>
            </p:extLst>
          </p:nvPr>
        </p:nvGraphicFramePr>
        <p:xfrm>
          <a:off x="1986238" y="3121779"/>
          <a:ext cx="3098800" cy="2528887"/>
        </p:xfrm>
        <a:graphic>
          <a:graphicData uri="http://schemas.openxmlformats.org/presentationml/2006/ole">
            <p:oleObj spid="_x0000_s1675" name="CS ChemDraw Drawing" r:id="rId6" imgW="3010680" imgH="2456640" progId="ChemDraw.Document.6.0">
              <p:embed/>
            </p:oleObj>
          </a:graphicData>
        </a:graphic>
      </p:graphicFrame>
      <p:graphicFrame>
        <p:nvGraphicFramePr>
          <p:cNvPr id="29713" name="Object 8"/>
          <p:cNvGraphicFramePr>
            <a:graphicFrameLocks noChangeAspect="1"/>
          </p:cNvGraphicFramePr>
          <p:nvPr>
            <p:extLst>
              <p:ext uri="{D42A27DB-BD31-4B8C-83A1-F6EECF244321}">
                <p14:modId xmlns:p14="http://schemas.microsoft.com/office/powerpoint/2010/main" xmlns="" val="3463250559"/>
              </p:ext>
            </p:extLst>
          </p:nvPr>
        </p:nvGraphicFramePr>
        <p:xfrm>
          <a:off x="5364088" y="3131486"/>
          <a:ext cx="1177702" cy="1335150"/>
        </p:xfrm>
        <a:graphic>
          <a:graphicData uri="http://schemas.openxmlformats.org/presentationml/2006/ole">
            <p:oleObj spid="_x0000_s1676" name="CS ChemDraw Drawing" r:id="rId7" imgW="1049400" imgH="1184040" progId="ChemDraw.Document.6.0">
              <p:embed/>
            </p:oleObj>
          </a:graphicData>
        </a:graphic>
      </p:graphicFrame>
      <p:graphicFrame>
        <p:nvGraphicFramePr>
          <p:cNvPr id="29714" name="Object 9"/>
          <p:cNvGraphicFramePr>
            <a:graphicFrameLocks noChangeAspect="1"/>
          </p:cNvGraphicFramePr>
          <p:nvPr>
            <p:extLst>
              <p:ext uri="{D42A27DB-BD31-4B8C-83A1-F6EECF244321}">
                <p14:modId xmlns:p14="http://schemas.microsoft.com/office/powerpoint/2010/main" xmlns="" val="1036975227"/>
              </p:ext>
            </p:extLst>
          </p:nvPr>
        </p:nvGraphicFramePr>
        <p:xfrm>
          <a:off x="6961869" y="3284984"/>
          <a:ext cx="2123394" cy="1594991"/>
        </p:xfrm>
        <a:graphic>
          <a:graphicData uri="http://schemas.openxmlformats.org/presentationml/2006/ole">
            <p:oleObj spid="_x0000_s1677" name="CS ChemDraw Drawing" r:id="rId8" imgW="1684800" imgH="1280520" progId="ChemDraw.Document.6.0">
              <p:embed/>
            </p:oleObj>
          </a:graphicData>
        </a:graphic>
      </p:graphicFrame>
      <p:graphicFrame>
        <p:nvGraphicFramePr>
          <p:cNvPr id="29715" name="Object 10"/>
          <p:cNvGraphicFramePr>
            <a:graphicFrameLocks noChangeAspect="1"/>
          </p:cNvGraphicFramePr>
          <p:nvPr>
            <p:extLst>
              <p:ext uri="{D42A27DB-BD31-4B8C-83A1-F6EECF244321}">
                <p14:modId xmlns:p14="http://schemas.microsoft.com/office/powerpoint/2010/main" xmlns="" val="4064526395"/>
              </p:ext>
            </p:extLst>
          </p:nvPr>
        </p:nvGraphicFramePr>
        <p:xfrm>
          <a:off x="1971675" y="5451475"/>
          <a:ext cx="1044575" cy="1092200"/>
        </p:xfrm>
        <a:graphic>
          <a:graphicData uri="http://schemas.openxmlformats.org/presentationml/2006/ole">
            <p:oleObj spid="_x0000_s1678" name="CS ChemDraw Drawing" r:id="rId9" imgW="1032480" imgH="1075680" progId="ChemDraw.Document.6.0">
              <p:embed/>
            </p:oleObj>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xmlns="" val="2444348965"/>
              </p:ext>
            </p:extLst>
          </p:nvPr>
        </p:nvGraphicFramePr>
        <p:xfrm>
          <a:off x="7603367" y="1680694"/>
          <a:ext cx="1236659" cy="1337611"/>
        </p:xfrm>
        <a:graphic>
          <a:graphicData uri="http://schemas.openxmlformats.org/presentationml/2006/ole">
            <p:oleObj spid="_x0000_s1679" name="CS ChemDraw Drawing" r:id="rId10" imgW="1099080" imgH="1195920" progId="ChemDraw.Document.6.0">
              <p:embed/>
            </p:oleObj>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xmlns="" val="2641512293"/>
              </p:ext>
            </p:extLst>
          </p:nvPr>
        </p:nvGraphicFramePr>
        <p:xfrm>
          <a:off x="392113" y="3194050"/>
          <a:ext cx="1685925" cy="2197100"/>
        </p:xfrm>
        <a:graphic>
          <a:graphicData uri="http://schemas.openxmlformats.org/presentationml/2006/ole">
            <p:oleObj spid="_x0000_s1680" name="CS ChemDraw Drawing" r:id="rId11" imgW="1513800" imgH="1977840" progId="ChemDraw.Document.6.0">
              <p:embed/>
            </p:oleObj>
          </a:graphicData>
        </a:graphic>
      </p:graphicFrame>
      <p:graphicFrame>
        <p:nvGraphicFramePr>
          <p:cNvPr id="5" name="Oggetto 4"/>
          <p:cNvGraphicFramePr>
            <a:graphicFrameLocks noChangeAspect="1"/>
          </p:cNvGraphicFramePr>
          <p:nvPr>
            <p:extLst>
              <p:ext uri="{D42A27DB-BD31-4B8C-83A1-F6EECF244321}">
                <p14:modId xmlns:p14="http://schemas.microsoft.com/office/powerpoint/2010/main" xmlns="" val="101072197"/>
              </p:ext>
            </p:extLst>
          </p:nvPr>
        </p:nvGraphicFramePr>
        <p:xfrm>
          <a:off x="5937250" y="5154613"/>
          <a:ext cx="1651000" cy="1293812"/>
        </p:xfrm>
        <a:graphic>
          <a:graphicData uri="http://schemas.openxmlformats.org/presentationml/2006/ole">
            <p:oleObj spid="_x0000_s1681" name="CS ChemDraw Drawing" r:id="rId12" imgW="1612440" imgH="1266840" progId="ChemDraw.Document.6.0">
              <p:embed/>
            </p:oleObj>
          </a:graphicData>
        </a:graphic>
      </p:graphicFrame>
    </p:spTree>
    <p:extLst>
      <p:ext uri="{BB962C8B-B14F-4D97-AF65-F5344CB8AC3E}">
        <p14:creationId xmlns:p14="http://schemas.microsoft.com/office/powerpoint/2010/main" xmlns="" val="2097424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a 6"/>
          <p:cNvGraphicFramePr/>
          <p:nvPr/>
        </p:nvGraphicFramePr>
        <p:xfrm>
          <a:off x="428596" y="2111380"/>
          <a:ext cx="2286016" cy="1817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sp>
        <p:nvSpPr>
          <p:cNvPr id="5" name="CasellaDiTesto 4"/>
          <p:cNvSpPr txBox="1"/>
          <p:nvPr/>
        </p:nvSpPr>
        <p:spPr>
          <a:xfrm>
            <a:off x="1071563" y="785813"/>
            <a:ext cx="7929562" cy="830262"/>
          </a:xfrm>
          <a:prstGeom prst="rect">
            <a:avLst/>
          </a:prstGeom>
          <a:noFill/>
        </p:spPr>
        <p:txBody>
          <a:bodyPr>
            <a:spAutoFit/>
          </a:bodyPr>
          <a:lstStyle/>
          <a:p>
            <a:pPr fontAlgn="base">
              <a:spcBef>
                <a:spcPct val="0"/>
              </a:spcBef>
              <a:spcAft>
                <a:spcPct val="0"/>
              </a:spcAft>
              <a:defRPr/>
            </a:pPr>
            <a:r>
              <a:rPr lang="it-IT" dirty="0">
                <a:solidFill>
                  <a:prstClr val="black"/>
                </a:solidFill>
                <a:latin typeface="Arial" charset="0"/>
                <a:cs typeface="Arial" charset="0"/>
              </a:rPr>
              <a:t> </a:t>
            </a:r>
            <a:r>
              <a:rPr lang="it-IT" sz="2800" i="1" dirty="0" err="1">
                <a:solidFill>
                  <a:srgbClr val="1F497D">
                    <a:lumMod val="60000"/>
                    <a:lumOff val="40000"/>
                  </a:srgbClr>
                </a:solidFill>
                <a:latin typeface="Arial" charset="0"/>
                <a:cs typeface="Arial" charset="0"/>
              </a:rPr>
              <a:t>Networking</a:t>
            </a:r>
            <a:r>
              <a:rPr lang="it-IT" sz="2800" i="1" dirty="0">
                <a:solidFill>
                  <a:srgbClr val="1F497D">
                    <a:lumMod val="60000"/>
                    <a:lumOff val="40000"/>
                  </a:srgbClr>
                </a:solidFill>
                <a:latin typeface="Arial" charset="0"/>
                <a:cs typeface="Arial" charset="0"/>
              </a:rPr>
              <a:t> </a:t>
            </a:r>
            <a:r>
              <a:rPr lang="it-IT" sz="2800" i="1" dirty="0" err="1">
                <a:solidFill>
                  <a:srgbClr val="1F497D">
                    <a:lumMod val="60000"/>
                    <a:lumOff val="40000"/>
                  </a:srgbClr>
                </a:solidFill>
                <a:latin typeface="Arial" charset="0"/>
                <a:cs typeface="Arial" charset="0"/>
              </a:rPr>
              <a:t>with</a:t>
            </a:r>
            <a:r>
              <a:rPr lang="it-IT" sz="2800" i="1" dirty="0">
                <a:solidFill>
                  <a:srgbClr val="1F497D">
                    <a:lumMod val="60000"/>
                    <a:lumOff val="40000"/>
                  </a:srgbClr>
                </a:solidFill>
                <a:latin typeface="Arial" charset="0"/>
                <a:cs typeface="Arial" charset="0"/>
              </a:rPr>
              <a:t> innovative </a:t>
            </a:r>
            <a:r>
              <a:rPr lang="it-IT" sz="2800" i="1" dirty="0" err="1">
                <a:solidFill>
                  <a:srgbClr val="1F497D">
                    <a:lumMod val="60000"/>
                    <a:lumOff val="40000"/>
                  </a:srgbClr>
                </a:solidFill>
                <a:latin typeface="Arial" charset="0"/>
                <a:cs typeface="Arial" charset="0"/>
              </a:rPr>
              <a:t>European</a:t>
            </a:r>
            <a:r>
              <a:rPr lang="it-IT" sz="2800" i="1" dirty="0">
                <a:solidFill>
                  <a:srgbClr val="1F497D">
                    <a:lumMod val="60000"/>
                    <a:lumOff val="40000"/>
                  </a:srgbClr>
                </a:solidFill>
                <a:latin typeface="Arial" charset="0"/>
                <a:cs typeface="Arial" charset="0"/>
              </a:rPr>
              <a:t> </a:t>
            </a:r>
            <a:r>
              <a:rPr lang="it-IT" sz="2800" i="1" dirty="0" err="1">
                <a:solidFill>
                  <a:srgbClr val="1F497D">
                    <a:lumMod val="60000"/>
                    <a:lumOff val="40000"/>
                  </a:srgbClr>
                </a:solidFill>
                <a:latin typeface="Arial" charset="0"/>
                <a:cs typeface="Arial" charset="0"/>
              </a:rPr>
              <a:t>PMIs</a:t>
            </a:r>
            <a:endParaRPr lang="it-IT" sz="2800" i="1" dirty="0">
              <a:solidFill>
                <a:srgbClr val="1F497D">
                  <a:lumMod val="60000"/>
                  <a:lumOff val="40000"/>
                </a:srgbClr>
              </a:solidFill>
              <a:latin typeface="Arial" charset="0"/>
              <a:cs typeface="Arial" charset="0"/>
            </a:endParaRPr>
          </a:p>
          <a:p>
            <a:pPr fontAlgn="base">
              <a:spcBef>
                <a:spcPct val="0"/>
              </a:spcBef>
              <a:spcAft>
                <a:spcPct val="0"/>
              </a:spcAft>
              <a:defRPr/>
            </a:pPr>
            <a:endParaRPr lang="it-IT" sz="2000" i="1" dirty="0">
              <a:solidFill>
                <a:srgbClr val="1F497D"/>
              </a:solidFill>
              <a:latin typeface="Arial" charset="0"/>
              <a:cs typeface="Arial" charset="0"/>
            </a:endParaRPr>
          </a:p>
        </p:txBody>
      </p:sp>
      <p:sp>
        <p:nvSpPr>
          <p:cNvPr id="3077" name="CasellaDiTesto 5"/>
          <p:cNvSpPr txBox="1">
            <a:spLocks noChangeArrowheads="1"/>
          </p:cNvSpPr>
          <p:nvPr/>
        </p:nvSpPr>
        <p:spPr bwMode="auto">
          <a:xfrm>
            <a:off x="3214688" y="1679575"/>
            <a:ext cx="542925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it-IT" altLang="it-IT" sz="2800" smtClean="0">
                <a:solidFill>
                  <a:prstClr val="black"/>
                </a:solidFill>
                <a:latin typeface="Arial" charset="0"/>
                <a:cs typeface="Arial" charset="0"/>
              </a:rPr>
              <a:t>Collaboration agreements, profit share contracts, joint research projects with innovative PMIs and top level academic centers are at the basis of our business concept.  </a:t>
            </a:r>
          </a:p>
        </p:txBody>
      </p:sp>
      <p:pic>
        <p:nvPicPr>
          <p:cNvPr id="8" name="Picture 15" descr="MOLISA Molecular Links Sachsen-Anhalt">
            <a:hlinkClick r:id="rId7"/>
          </p:cNvPr>
          <p:cNvPicPr>
            <a:picLocks noChangeAspect="1" noChangeArrowheads="1"/>
          </p:cNvPicPr>
          <p:nvPr/>
        </p:nvPicPr>
        <p:blipFill>
          <a:blip r:embed="rId8" r:link="rId9" cstate="print"/>
          <a:stretch>
            <a:fillRect/>
          </a:stretch>
        </p:blipFill>
        <p:spPr bwMode="auto">
          <a:xfrm>
            <a:off x="6286512" y="4857760"/>
            <a:ext cx="2173316" cy="10753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6" descr="logo_cpc"/>
          <p:cNvPicPr>
            <a:picLocks noChangeAspect="1" noChangeArrowheads="1"/>
          </p:cNvPicPr>
          <p:nvPr/>
        </p:nvPicPr>
        <p:blipFill>
          <a:blip r:embed="rId10" cstate="print"/>
          <a:srcRect/>
          <a:stretch>
            <a:fillRect/>
          </a:stretch>
        </p:blipFill>
        <p:spPr bwMode="auto">
          <a:xfrm>
            <a:off x="3143240" y="4857760"/>
            <a:ext cx="2214578" cy="11032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80" name="Picture 10" descr="sp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28586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47864" y="116632"/>
            <a:ext cx="3211713" cy="461665"/>
          </a:xfrm>
          <a:prstGeom prst="rect">
            <a:avLst/>
          </a:prstGeom>
          <a:noFill/>
        </p:spPr>
        <p:txBody>
          <a:bodyPr wrap="none" rtlCol="0">
            <a:spAutoFit/>
          </a:bodyPr>
          <a:lstStyle/>
          <a:p>
            <a:r>
              <a:rPr lang="en-US" sz="2400" u="sng" dirty="0" smtClean="0"/>
              <a:t>Anti-proliferative effects</a:t>
            </a:r>
            <a:endParaRPr lang="en-US" sz="2400" u="sng" dirty="0"/>
          </a:p>
        </p:txBody>
      </p:sp>
      <p:grpSp>
        <p:nvGrpSpPr>
          <p:cNvPr id="30898" name="Gruppo 30897"/>
          <p:cNvGrpSpPr/>
          <p:nvPr/>
        </p:nvGrpSpPr>
        <p:grpSpPr>
          <a:xfrm>
            <a:off x="1321321" y="1127767"/>
            <a:ext cx="6923087" cy="4605489"/>
            <a:chOff x="900113" y="620688"/>
            <a:chExt cx="6923087" cy="4605489"/>
          </a:xfrm>
        </p:grpSpPr>
        <p:pic>
          <p:nvPicPr>
            <p:cNvPr id="30734"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r="5263" b="7091"/>
            <a:stretch>
              <a:fillRect/>
            </a:stretch>
          </p:blipFill>
          <p:spPr bwMode="auto">
            <a:xfrm>
              <a:off x="900113" y="620688"/>
              <a:ext cx="6911527" cy="4236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asellaDiTesto 12"/>
            <p:cNvSpPr txBox="1"/>
            <p:nvPr/>
          </p:nvSpPr>
          <p:spPr bwMode="auto">
            <a:xfrm>
              <a:off x="2511425" y="4856138"/>
              <a:ext cx="5311775" cy="261938"/>
            </a:xfrm>
            <a:prstGeom prst="rect">
              <a:avLst/>
            </a:prstGeom>
            <a:noFill/>
          </p:spPr>
          <p:txBody>
            <a:bodyPr>
              <a:spAutoFit/>
            </a:bodyPr>
            <a:lstStyle/>
            <a:p>
              <a:pPr eaLnBrk="1" hangingPunct="1">
                <a:defRPr/>
              </a:pPr>
              <a:r>
                <a:rPr lang="it-IT" sz="1100" b="1" dirty="0">
                  <a:solidFill>
                    <a:schemeClr val="accent5">
                      <a:lumMod val="10000"/>
                    </a:schemeClr>
                  </a:solidFill>
                </a:rPr>
                <a:t> 0 h                      24 h                     48 h                      72 h       tempo in ore</a:t>
              </a:r>
              <a:endParaRPr lang="it-IT" sz="1100" dirty="0">
                <a:solidFill>
                  <a:schemeClr val="accent5">
                    <a:lumMod val="10000"/>
                  </a:schemeClr>
                </a:solidFill>
              </a:endParaRPr>
            </a:p>
          </p:txBody>
        </p:sp>
        <p:grpSp>
          <p:nvGrpSpPr>
            <p:cNvPr id="3" name="Gruppo 18"/>
            <p:cNvGrpSpPr>
              <a:grpSpLocks/>
            </p:cNvGrpSpPr>
            <p:nvPr/>
          </p:nvGrpSpPr>
          <p:grpSpPr bwMode="auto">
            <a:xfrm>
              <a:off x="6804025" y="2420913"/>
              <a:ext cx="600075" cy="1627188"/>
              <a:chOff x="6803707" y="2938135"/>
              <a:chExt cx="599988" cy="1626659"/>
            </a:xfrm>
          </p:grpSpPr>
          <p:sp>
            <p:nvSpPr>
              <p:cNvPr id="30730" name="Ovale 11"/>
              <p:cNvSpPr>
                <a:spLocks noChangeArrowheads="1"/>
              </p:cNvSpPr>
              <p:nvPr/>
            </p:nvSpPr>
            <p:spPr bwMode="auto">
              <a:xfrm>
                <a:off x="6803707" y="2938135"/>
                <a:ext cx="576263" cy="287917"/>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sp>
            <p:nvSpPr>
              <p:cNvPr id="30731" name="Ovale 12"/>
              <p:cNvSpPr>
                <a:spLocks noChangeArrowheads="1"/>
              </p:cNvSpPr>
              <p:nvPr/>
            </p:nvSpPr>
            <p:spPr bwMode="auto">
              <a:xfrm>
                <a:off x="6828781" y="4000200"/>
                <a:ext cx="527980" cy="216176"/>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sp>
            <p:nvSpPr>
              <p:cNvPr id="30732" name="Ovale 13"/>
              <p:cNvSpPr>
                <a:spLocks noChangeArrowheads="1"/>
              </p:cNvSpPr>
              <p:nvPr/>
            </p:nvSpPr>
            <p:spPr bwMode="auto">
              <a:xfrm>
                <a:off x="6816906" y="4348618"/>
                <a:ext cx="551730" cy="216176"/>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sp>
            <p:nvSpPr>
              <p:cNvPr id="30733" name="Ovale 14"/>
              <p:cNvSpPr>
                <a:spLocks noChangeArrowheads="1"/>
              </p:cNvSpPr>
              <p:nvPr/>
            </p:nvSpPr>
            <p:spPr bwMode="auto">
              <a:xfrm>
                <a:off x="6875715" y="3657929"/>
                <a:ext cx="527980" cy="216176"/>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rgbClr val="822433"/>
                  </a:buClr>
                  <a:buChar char="•"/>
                  <a:defRPr sz="2400">
                    <a:solidFill>
                      <a:srgbClr val="000000"/>
                    </a:solidFill>
                    <a:latin typeface="Arial" charset="0"/>
                    <a:ea typeface="MS PGothic" pitchFamily="34" charset="-128"/>
                  </a:defRPr>
                </a:lvl1pPr>
                <a:lvl2pPr marL="742950" indent="-285750">
                  <a:spcBef>
                    <a:spcPct val="20000"/>
                  </a:spcBef>
                  <a:buChar char="–"/>
                  <a:defRPr sz="2000">
                    <a:solidFill>
                      <a:srgbClr val="000000"/>
                    </a:solidFill>
                    <a:latin typeface="Arial" charset="0"/>
                    <a:ea typeface="MS PGothic" pitchFamily="34" charset="-128"/>
                  </a:defRPr>
                </a:lvl2pPr>
                <a:lvl3pPr marL="1143000" indent="-228600">
                  <a:spcBef>
                    <a:spcPct val="20000"/>
                  </a:spcBef>
                  <a:buChar char="•"/>
                  <a:defRPr sz="1600">
                    <a:solidFill>
                      <a:srgbClr val="000000"/>
                    </a:solidFill>
                    <a:latin typeface="Arial" charset="0"/>
                    <a:ea typeface="MS PGothic" pitchFamily="34" charset="-128"/>
                  </a:defRPr>
                </a:lvl3pPr>
                <a:lvl4pPr marL="1600200" indent="-228600">
                  <a:spcBef>
                    <a:spcPct val="20000"/>
                  </a:spcBef>
                  <a:buChar char="–"/>
                  <a:defRPr sz="1400">
                    <a:solidFill>
                      <a:srgbClr val="000000"/>
                    </a:solidFill>
                    <a:latin typeface="Arial" charset="0"/>
                    <a:ea typeface="MS PGothic" pitchFamily="34" charset="-128"/>
                  </a:defRPr>
                </a:lvl4pPr>
                <a:lvl5pPr marL="2057400" indent="-228600">
                  <a:spcBef>
                    <a:spcPct val="20000"/>
                  </a:spcBef>
                  <a:buChar char="»"/>
                  <a:defRPr sz="1200">
                    <a:solidFill>
                      <a:srgbClr val="000000"/>
                    </a:solidFill>
                    <a:latin typeface="Arial" charset="0"/>
                    <a:ea typeface="MS PGothic" pitchFamily="34" charset="-128"/>
                  </a:defRPr>
                </a:lvl5pPr>
                <a:lvl6pPr marL="2514600" indent="-228600" eaLnBrk="0" fontAlgn="base" hangingPunct="0">
                  <a:spcBef>
                    <a:spcPct val="20000"/>
                  </a:spcBef>
                  <a:spcAft>
                    <a:spcPct val="0"/>
                  </a:spcAft>
                  <a:buChar char="»"/>
                  <a:defRPr sz="1200">
                    <a:solidFill>
                      <a:srgbClr val="000000"/>
                    </a:solidFill>
                    <a:latin typeface="Arial" charset="0"/>
                    <a:ea typeface="MS PGothic" pitchFamily="34" charset="-128"/>
                  </a:defRPr>
                </a:lvl6pPr>
                <a:lvl7pPr marL="2971800" indent="-228600" eaLnBrk="0" fontAlgn="base" hangingPunct="0">
                  <a:spcBef>
                    <a:spcPct val="20000"/>
                  </a:spcBef>
                  <a:spcAft>
                    <a:spcPct val="0"/>
                  </a:spcAft>
                  <a:buChar char="»"/>
                  <a:defRPr sz="1200">
                    <a:solidFill>
                      <a:srgbClr val="000000"/>
                    </a:solidFill>
                    <a:latin typeface="Arial" charset="0"/>
                    <a:ea typeface="MS PGothic" pitchFamily="34" charset="-128"/>
                  </a:defRPr>
                </a:lvl7pPr>
                <a:lvl8pPr marL="3429000" indent="-228600" eaLnBrk="0" fontAlgn="base" hangingPunct="0">
                  <a:spcBef>
                    <a:spcPct val="20000"/>
                  </a:spcBef>
                  <a:spcAft>
                    <a:spcPct val="0"/>
                  </a:spcAft>
                  <a:buChar char="»"/>
                  <a:defRPr sz="1200">
                    <a:solidFill>
                      <a:srgbClr val="000000"/>
                    </a:solidFill>
                    <a:latin typeface="Arial" charset="0"/>
                    <a:ea typeface="MS PGothic" pitchFamily="34" charset="-128"/>
                  </a:defRPr>
                </a:lvl8pPr>
                <a:lvl9pPr marL="3886200" indent="-228600" eaLnBrk="0" fontAlgn="base" hangingPunct="0">
                  <a:spcBef>
                    <a:spcPct val="20000"/>
                  </a:spcBef>
                  <a:spcAft>
                    <a:spcPct val="0"/>
                  </a:spcAft>
                  <a:buChar char="»"/>
                  <a:defRPr sz="1200">
                    <a:solidFill>
                      <a:srgbClr val="000000"/>
                    </a:solidFill>
                    <a:latin typeface="Arial" charset="0"/>
                    <a:ea typeface="MS PGothic" pitchFamily="34" charset="-128"/>
                  </a:defRPr>
                </a:lvl9pPr>
              </a:lstStyle>
              <a:p>
                <a:pPr>
                  <a:spcBef>
                    <a:spcPct val="0"/>
                  </a:spcBef>
                  <a:buClrTx/>
                  <a:buFontTx/>
                  <a:buNone/>
                </a:pPr>
                <a:endParaRPr lang="it-IT" altLang="it-IT" sz="900">
                  <a:solidFill>
                    <a:schemeClr val="bg1"/>
                  </a:solidFill>
                </a:endParaRPr>
              </a:p>
            </p:txBody>
          </p:sp>
        </p:grpSp>
        <p:sp>
          <p:nvSpPr>
            <p:cNvPr id="30897" name="CasellaDiTesto 30896"/>
            <p:cNvSpPr txBox="1"/>
            <p:nvPr/>
          </p:nvSpPr>
          <p:spPr>
            <a:xfrm rot="16200000">
              <a:off x="827224" y="2819780"/>
              <a:ext cx="1470274" cy="369332"/>
            </a:xfrm>
            <a:prstGeom prst="rect">
              <a:avLst/>
            </a:prstGeom>
            <a:solidFill>
              <a:schemeClr val="bg1"/>
            </a:solidFill>
          </p:spPr>
          <p:txBody>
            <a:bodyPr wrap="none" rtlCol="0">
              <a:spAutoFit/>
            </a:bodyPr>
            <a:lstStyle/>
            <a:p>
              <a:r>
                <a:rPr lang="en-US" dirty="0" smtClean="0"/>
                <a:t>Cell viability   </a:t>
              </a:r>
              <a:endParaRPr lang="en-US" dirty="0"/>
            </a:p>
          </p:txBody>
        </p:sp>
        <p:sp>
          <p:nvSpPr>
            <p:cNvPr id="210" name="CasellaDiTesto 209"/>
            <p:cNvSpPr txBox="1"/>
            <p:nvPr/>
          </p:nvSpPr>
          <p:spPr>
            <a:xfrm>
              <a:off x="2987824" y="738888"/>
              <a:ext cx="3453189" cy="369332"/>
            </a:xfrm>
            <a:prstGeom prst="rect">
              <a:avLst/>
            </a:prstGeom>
            <a:solidFill>
              <a:schemeClr val="bg1"/>
            </a:solidFill>
          </p:spPr>
          <p:txBody>
            <a:bodyPr wrap="none" rtlCol="0">
              <a:spAutoFit/>
            </a:bodyPr>
            <a:lstStyle/>
            <a:p>
              <a:r>
                <a:rPr lang="en-US" dirty="0" smtClean="0"/>
                <a:t>Human T-ALL cell line (Molt-3)        </a:t>
              </a:r>
              <a:endParaRPr lang="en-US" dirty="0"/>
            </a:p>
          </p:txBody>
        </p:sp>
        <p:sp>
          <p:nvSpPr>
            <p:cNvPr id="211" name="CasellaDiTesto 210"/>
            <p:cNvSpPr txBox="1"/>
            <p:nvPr/>
          </p:nvSpPr>
          <p:spPr>
            <a:xfrm>
              <a:off x="5802062" y="4856845"/>
              <a:ext cx="872355" cy="369332"/>
            </a:xfrm>
            <a:prstGeom prst="rect">
              <a:avLst/>
            </a:prstGeom>
            <a:solidFill>
              <a:schemeClr val="bg1"/>
            </a:solidFill>
          </p:spPr>
          <p:txBody>
            <a:bodyPr wrap="none" rtlCol="0">
              <a:spAutoFit/>
            </a:bodyPr>
            <a:lstStyle/>
            <a:p>
              <a:r>
                <a:rPr lang="en-US" dirty="0" smtClean="0"/>
                <a:t>             </a:t>
              </a:r>
              <a:endParaRPr lang="en-US" dirty="0"/>
            </a:p>
          </p:txBody>
        </p:sp>
      </p:grpSp>
      <p:sp>
        <p:nvSpPr>
          <p:cNvPr id="30899" name="CasellaDiTesto 30898"/>
          <p:cNvSpPr txBox="1"/>
          <p:nvPr/>
        </p:nvSpPr>
        <p:spPr>
          <a:xfrm>
            <a:off x="167978" y="6093296"/>
            <a:ext cx="8868518" cy="430887"/>
          </a:xfrm>
          <a:prstGeom prst="rect">
            <a:avLst/>
          </a:prstGeom>
          <a:noFill/>
        </p:spPr>
        <p:txBody>
          <a:bodyPr wrap="none" rtlCol="0">
            <a:spAutoFit/>
          </a:bodyPr>
          <a:lstStyle/>
          <a:p>
            <a:r>
              <a:rPr lang="en-US" sz="2200" dirty="0" smtClean="0"/>
              <a:t>Compounds were first tested for their anti-proliferative effect on Molt3 cells</a:t>
            </a:r>
            <a:endParaRPr lang="en-US" sz="2200" dirty="0"/>
          </a:p>
        </p:txBody>
      </p:sp>
    </p:spTree>
    <p:extLst>
      <p:ext uri="{BB962C8B-B14F-4D97-AF65-F5344CB8AC3E}">
        <p14:creationId xmlns:p14="http://schemas.microsoft.com/office/powerpoint/2010/main" xmlns="" val="2928248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347864" y="116632"/>
            <a:ext cx="2603341" cy="461665"/>
          </a:xfrm>
          <a:prstGeom prst="rect">
            <a:avLst/>
          </a:prstGeom>
          <a:noFill/>
        </p:spPr>
        <p:txBody>
          <a:bodyPr wrap="none" rtlCol="0">
            <a:spAutoFit/>
          </a:bodyPr>
          <a:lstStyle/>
          <a:p>
            <a:r>
              <a:rPr lang="en-US" sz="2400" u="sng" dirty="0" smtClean="0"/>
              <a:t>Notch3 modulation</a:t>
            </a:r>
            <a:endParaRPr lang="en-US" sz="2400" u="sng" dirty="0"/>
          </a:p>
        </p:txBody>
      </p:sp>
      <p:grpSp>
        <p:nvGrpSpPr>
          <p:cNvPr id="13" name="Gruppo 12"/>
          <p:cNvGrpSpPr/>
          <p:nvPr/>
        </p:nvGrpSpPr>
        <p:grpSpPr>
          <a:xfrm>
            <a:off x="1116661" y="757064"/>
            <a:ext cx="7065745" cy="3608040"/>
            <a:chOff x="1116661" y="973088"/>
            <a:chExt cx="7065745" cy="3608040"/>
          </a:xfrm>
        </p:grpSpPr>
        <p:grpSp>
          <p:nvGrpSpPr>
            <p:cNvPr id="8" name="Gruppo 7"/>
            <p:cNvGrpSpPr/>
            <p:nvPr/>
          </p:nvGrpSpPr>
          <p:grpSpPr>
            <a:xfrm>
              <a:off x="1116661" y="973088"/>
              <a:ext cx="7065745" cy="3608040"/>
              <a:chOff x="1116661" y="1333128"/>
              <a:chExt cx="7065745" cy="3608040"/>
            </a:xfrm>
          </p:grpSpPr>
          <p:grpSp>
            <p:nvGrpSpPr>
              <p:cNvPr id="6" name="Gruppo 5"/>
              <p:cNvGrpSpPr/>
              <p:nvPr/>
            </p:nvGrpSpPr>
            <p:grpSpPr>
              <a:xfrm>
                <a:off x="1116661" y="1333128"/>
                <a:ext cx="7065745" cy="3608040"/>
                <a:chOff x="755576" y="1965789"/>
                <a:chExt cx="7065745" cy="3608040"/>
              </a:xfrm>
            </p:grpSpPr>
            <p:pic>
              <p:nvPicPr>
                <p:cNvPr id="3" name="Immagine 2" descr="Figura 5 Chiara.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1965789"/>
                  <a:ext cx="7065745" cy="3608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asellaDiTesto 4"/>
                <p:cNvSpPr txBox="1"/>
                <p:nvPr/>
              </p:nvSpPr>
              <p:spPr>
                <a:xfrm>
                  <a:off x="1196345" y="2132856"/>
                  <a:ext cx="3876382" cy="369332"/>
                </a:xfrm>
                <a:prstGeom prst="rect">
                  <a:avLst/>
                </a:prstGeom>
                <a:solidFill>
                  <a:schemeClr val="bg1"/>
                </a:solidFill>
              </p:spPr>
              <p:txBody>
                <a:bodyPr wrap="none" rtlCol="0">
                  <a:spAutoFit/>
                </a:bodyPr>
                <a:lstStyle/>
                <a:p>
                  <a:r>
                    <a:rPr lang="en-US" dirty="0" smtClean="0"/>
                    <a:t>Human T-ALL cell line (Molt-3)                </a:t>
                  </a:r>
                  <a:endParaRPr lang="en-US" dirty="0"/>
                </a:p>
              </p:txBody>
            </p:sp>
          </p:grpSp>
          <p:sp>
            <p:nvSpPr>
              <p:cNvPr id="7" name="Rettangolo 6"/>
              <p:cNvSpPr/>
              <p:nvPr/>
            </p:nvSpPr>
            <p:spPr>
              <a:xfrm>
                <a:off x="7784644" y="4437112"/>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ccia in giù 8"/>
            <p:cNvSpPr/>
            <p:nvPr/>
          </p:nvSpPr>
          <p:spPr>
            <a:xfrm>
              <a:off x="3148286" y="1510119"/>
              <a:ext cx="242316" cy="48920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in giù 9"/>
            <p:cNvSpPr/>
            <p:nvPr/>
          </p:nvSpPr>
          <p:spPr>
            <a:xfrm>
              <a:off x="4860032" y="1510119"/>
              <a:ext cx="242316" cy="48920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ccia in giù 10"/>
            <p:cNvSpPr/>
            <p:nvPr/>
          </p:nvSpPr>
          <p:spPr>
            <a:xfrm>
              <a:off x="6084168" y="1509487"/>
              <a:ext cx="242316" cy="48920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sellaDiTesto 11"/>
          <p:cNvSpPr txBox="1"/>
          <p:nvPr/>
        </p:nvSpPr>
        <p:spPr>
          <a:xfrm>
            <a:off x="473069" y="4797152"/>
            <a:ext cx="8352928" cy="1846659"/>
          </a:xfrm>
          <a:prstGeom prst="rect">
            <a:avLst/>
          </a:prstGeom>
          <a:noFill/>
        </p:spPr>
        <p:txBody>
          <a:bodyPr wrap="square" rtlCol="0">
            <a:spAutoFit/>
          </a:bodyPr>
          <a:lstStyle/>
          <a:p>
            <a:r>
              <a:rPr lang="en-US" sz="2400" dirty="0" smtClean="0"/>
              <a:t>Compounds able to inhibit Molt-3 proliferation and to modulate Notch3 signaling (C, H, L) were classified as POSITIVE LEADS. </a:t>
            </a:r>
          </a:p>
          <a:p>
            <a:endParaRPr lang="en-US" dirty="0" smtClean="0"/>
          </a:p>
          <a:p>
            <a:r>
              <a:rPr lang="en-US" sz="2400" dirty="0" smtClean="0"/>
              <a:t>Respective clusters of positive leads were tested to afford SAR and to drive lead optimization.</a:t>
            </a:r>
            <a:endParaRPr lang="en-US" sz="2400" dirty="0"/>
          </a:p>
        </p:txBody>
      </p:sp>
    </p:spTree>
    <p:extLst>
      <p:ext uri="{BB962C8B-B14F-4D97-AF65-F5344CB8AC3E}">
        <p14:creationId xmlns:p14="http://schemas.microsoft.com/office/powerpoint/2010/main" xmlns="" val="3083476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xmlns="" val="1853423629"/>
              </p:ext>
            </p:extLst>
          </p:nvPr>
        </p:nvGraphicFramePr>
        <p:xfrm>
          <a:off x="-396552" y="1484784"/>
          <a:ext cx="3989388" cy="1924050"/>
        </p:xfrm>
        <a:graphic>
          <a:graphicData uri="http://schemas.openxmlformats.org/presentationml/2006/ole">
            <p:oleObj spid="_x0000_s3203" name="CS ChemDraw Drawing" r:id="rId3" imgW="2246040" imgH="1087200" progId="ChemDraw.Document.6.0">
              <p:embed/>
            </p:oleObj>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xmlns="" val="2265777805"/>
              </p:ext>
            </p:extLst>
          </p:nvPr>
        </p:nvGraphicFramePr>
        <p:xfrm>
          <a:off x="3419872" y="3501008"/>
          <a:ext cx="1995487" cy="2078037"/>
        </p:xfrm>
        <a:graphic>
          <a:graphicData uri="http://schemas.openxmlformats.org/presentationml/2006/ole">
            <p:oleObj spid="_x0000_s3204" name="CS ChemDraw Drawing" r:id="rId4" imgW="1033920" imgH="1076040" progId="ChemDraw.Document.6.0">
              <p:embed/>
            </p:oleObj>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xmlns="" val="2049815840"/>
              </p:ext>
            </p:extLst>
          </p:nvPr>
        </p:nvGraphicFramePr>
        <p:xfrm>
          <a:off x="6162674" y="4537075"/>
          <a:ext cx="2585789" cy="2197564"/>
        </p:xfrm>
        <a:graphic>
          <a:graphicData uri="http://schemas.openxmlformats.org/presentationml/2006/ole">
            <p:oleObj spid="_x0000_s3205" name="CS ChemDraw Drawing" r:id="rId5" imgW="1523880" imgH="1301400" progId="ChemDraw.Document.6.0">
              <p:embed/>
            </p:oleObj>
          </a:graphicData>
        </a:graphic>
      </p:graphicFrame>
      <p:sp>
        <p:nvSpPr>
          <p:cNvPr id="15" name="CasellaDiTesto 14"/>
          <p:cNvSpPr txBox="1"/>
          <p:nvPr/>
        </p:nvSpPr>
        <p:spPr>
          <a:xfrm>
            <a:off x="3131840" y="251356"/>
            <a:ext cx="5277983" cy="461665"/>
          </a:xfrm>
          <a:prstGeom prst="rect">
            <a:avLst/>
          </a:prstGeom>
          <a:noFill/>
        </p:spPr>
        <p:txBody>
          <a:bodyPr wrap="none" rtlCol="0">
            <a:spAutoFit/>
          </a:bodyPr>
          <a:lstStyle/>
          <a:p>
            <a:r>
              <a:rPr lang="en-US" sz="2400" u="sng" dirty="0" smtClean="0"/>
              <a:t>NOTCH3 modulators under development</a:t>
            </a:r>
            <a:endParaRPr lang="en-US" sz="2400" u="sng" dirty="0"/>
          </a:p>
        </p:txBody>
      </p:sp>
    </p:spTree>
    <p:extLst>
      <p:ext uri="{BB962C8B-B14F-4D97-AF65-F5344CB8AC3E}">
        <p14:creationId xmlns:p14="http://schemas.microsoft.com/office/powerpoint/2010/main" xmlns="" val="827726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14" descr="alb1.bmp"/>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sp>
        <p:nvSpPr>
          <p:cNvPr id="9" name="CasellaDiTesto 8"/>
          <p:cNvSpPr txBox="1"/>
          <p:nvPr/>
        </p:nvSpPr>
        <p:spPr>
          <a:xfrm>
            <a:off x="3000375" y="2000250"/>
            <a:ext cx="3571875" cy="769938"/>
          </a:xfrm>
          <a:prstGeom prst="rect">
            <a:avLst/>
          </a:prstGeom>
          <a:noFill/>
        </p:spPr>
        <p:txBody>
          <a:bodyPr>
            <a:spAutoFit/>
          </a:bodyPr>
          <a:lstStyle/>
          <a:p>
            <a:pPr fontAlgn="base">
              <a:spcBef>
                <a:spcPct val="0"/>
              </a:spcBef>
              <a:spcAft>
                <a:spcPct val="0"/>
              </a:spcAft>
              <a:defRPr/>
            </a:pPr>
            <a:r>
              <a:rPr lang="it-IT" dirty="0">
                <a:solidFill>
                  <a:prstClr val="black"/>
                </a:solidFill>
                <a:latin typeface="Arial" charset="0"/>
                <a:cs typeface="Arial" charset="0"/>
              </a:rPr>
              <a:t> </a:t>
            </a:r>
            <a:r>
              <a:rPr lang="it-IT" sz="2400" b="1" i="1" dirty="0" err="1">
                <a:solidFill>
                  <a:prstClr val="white"/>
                </a:solidFill>
                <a:effectLst>
                  <a:outerShdw blurRad="38100" dist="38100" dir="2700000" algn="tl">
                    <a:srgbClr val="000000">
                      <a:alpha val="43137"/>
                    </a:srgbClr>
                  </a:outerShdw>
                </a:effectLst>
                <a:latin typeface="Arial" charset="0"/>
                <a:cs typeface="Arial" charset="0"/>
              </a:rPr>
              <a:t>Scientists</a:t>
            </a:r>
            <a:r>
              <a:rPr lang="it-IT" sz="2400" b="1" i="1" dirty="0">
                <a:solidFill>
                  <a:prstClr val="white"/>
                </a:solidFill>
                <a:effectLst>
                  <a:outerShdw blurRad="38100" dist="38100" dir="2700000" algn="tl">
                    <a:srgbClr val="000000">
                      <a:alpha val="43137"/>
                    </a:srgbClr>
                  </a:outerShdw>
                </a:effectLst>
                <a:latin typeface="Arial" charset="0"/>
                <a:cs typeface="Arial" charset="0"/>
              </a:rPr>
              <a:t> at </a:t>
            </a:r>
            <a:r>
              <a:rPr lang="it-IT" sz="2400" b="1" i="1" dirty="0" err="1">
                <a:solidFill>
                  <a:prstClr val="white"/>
                </a:solidFill>
                <a:effectLst>
                  <a:outerShdw blurRad="38100" dist="38100" dir="2700000" algn="tl">
                    <a:srgbClr val="000000">
                      <a:alpha val="43137"/>
                    </a:srgbClr>
                  </a:outerShdw>
                </a:effectLst>
                <a:latin typeface="Arial" charset="0"/>
                <a:cs typeface="Arial" charset="0"/>
              </a:rPr>
              <a:t>MoLiRom</a:t>
            </a:r>
            <a:endParaRPr lang="it-IT" sz="2400" b="1" i="1" dirty="0">
              <a:solidFill>
                <a:prstClr val="white"/>
              </a:solidFill>
              <a:effectLst>
                <a:outerShdw blurRad="38100" dist="38100" dir="2700000" algn="tl">
                  <a:srgbClr val="000000">
                    <a:alpha val="43137"/>
                  </a:srgbClr>
                </a:outerShdw>
              </a:effectLst>
              <a:latin typeface="Arial" charset="0"/>
              <a:cs typeface="Arial" charset="0"/>
            </a:endParaRPr>
          </a:p>
          <a:p>
            <a:pPr fontAlgn="base">
              <a:spcBef>
                <a:spcPct val="0"/>
              </a:spcBef>
              <a:spcAft>
                <a:spcPct val="0"/>
              </a:spcAft>
              <a:defRPr/>
            </a:pPr>
            <a:endParaRPr lang="it-IT" sz="2000" i="1" dirty="0">
              <a:solidFill>
                <a:srgbClr val="1F497D"/>
              </a:solidFill>
              <a:latin typeface="Arial" charset="0"/>
              <a:cs typeface="Arial" charset="0"/>
            </a:endParaRPr>
          </a:p>
        </p:txBody>
      </p:sp>
      <p:pic>
        <p:nvPicPr>
          <p:cNvPr id="10244" name="Picture 5"/>
          <p:cNvPicPr>
            <a:picLocks noChangeAspect="1" noChangeArrowheads="1"/>
          </p:cNvPicPr>
          <p:nvPr/>
        </p:nvPicPr>
        <p:blipFill>
          <a:blip r:embed="rId3" cstate="print"/>
          <a:srcRect/>
          <a:stretch>
            <a:fillRect/>
          </a:stretch>
        </p:blipFill>
        <p:spPr bwMode="auto">
          <a:xfrm>
            <a:off x="7000892" y="1422396"/>
            <a:ext cx="1379378" cy="1792290"/>
          </a:xfrm>
          <a:prstGeom prst="rect">
            <a:avLst/>
          </a:prstGeom>
          <a:ln>
            <a:noFill/>
          </a:ln>
          <a:effectLst>
            <a:softEdge rad="112500"/>
          </a:effectLst>
        </p:spPr>
      </p:pic>
      <p:pic>
        <p:nvPicPr>
          <p:cNvPr id="10245" name="Picture 4" descr="gasparrini_fotografia"/>
          <p:cNvPicPr>
            <a:picLocks noChangeAspect="1" noChangeArrowheads="1"/>
          </p:cNvPicPr>
          <p:nvPr/>
        </p:nvPicPr>
        <p:blipFill>
          <a:blip r:embed="rId4" cstate="print"/>
          <a:srcRect/>
          <a:stretch>
            <a:fillRect/>
          </a:stretch>
        </p:blipFill>
        <p:spPr bwMode="auto">
          <a:xfrm>
            <a:off x="500034" y="1575140"/>
            <a:ext cx="1428760" cy="1710984"/>
          </a:xfrm>
          <a:prstGeom prst="rect">
            <a:avLst/>
          </a:prstGeom>
          <a:ln>
            <a:noFill/>
          </a:ln>
          <a:effectLst>
            <a:softEdge rad="112500"/>
          </a:effectLst>
        </p:spPr>
      </p:pic>
      <p:pic>
        <p:nvPicPr>
          <p:cNvPr id="10246" name="Picture 3" descr="APRILE%202008b%2000222"/>
          <p:cNvPicPr>
            <a:picLocks noChangeAspect="1" noChangeArrowheads="1"/>
          </p:cNvPicPr>
          <p:nvPr/>
        </p:nvPicPr>
        <p:blipFill>
          <a:blip r:embed="rId5" cstate="print"/>
          <a:srcRect/>
          <a:stretch>
            <a:fillRect/>
          </a:stretch>
        </p:blipFill>
        <p:spPr bwMode="auto">
          <a:xfrm>
            <a:off x="3500430" y="3250280"/>
            <a:ext cx="1500198" cy="1893232"/>
          </a:xfrm>
          <a:prstGeom prst="rect">
            <a:avLst/>
          </a:prstGeom>
          <a:ln>
            <a:noFill/>
          </a:ln>
          <a:effectLst>
            <a:softEdge rad="112500"/>
          </a:effectLst>
        </p:spPr>
      </p:pic>
      <p:pic>
        <p:nvPicPr>
          <p:cNvPr id="10247" name="Picture 2" descr="P1010176"/>
          <p:cNvPicPr>
            <a:picLocks noChangeAspect="1" noChangeArrowheads="1"/>
          </p:cNvPicPr>
          <p:nvPr/>
        </p:nvPicPr>
        <p:blipFill>
          <a:blip r:embed="rId6" cstate="print"/>
          <a:srcRect/>
          <a:stretch>
            <a:fillRect/>
          </a:stretch>
        </p:blipFill>
        <p:spPr bwMode="auto">
          <a:xfrm>
            <a:off x="1142976" y="4142560"/>
            <a:ext cx="1443039" cy="1929646"/>
          </a:xfrm>
          <a:prstGeom prst="rect">
            <a:avLst/>
          </a:prstGeom>
          <a:ln>
            <a:noFill/>
          </a:ln>
          <a:effectLst>
            <a:softEdge rad="112500"/>
          </a:effectLst>
        </p:spPr>
      </p:pic>
      <p:pic>
        <p:nvPicPr>
          <p:cNvPr id="10248" name="Picture 1" descr="P1010183"/>
          <p:cNvPicPr>
            <a:picLocks noChangeAspect="1" noChangeArrowheads="1"/>
          </p:cNvPicPr>
          <p:nvPr/>
        </p:nvPicPr>
        <p:blipFill>
          <a:blip r:embed="rId7" cstate="print"/>
          <a:srcRect/>
          <a:stretch>
            <a:fillRect/>
          </a:stretch>
        </p:blipFill>
        <p:spPr bwMode="auto">
          <a:xfrm>
            <a:off x="6229370" y="4034407"/>
            <a:ext cx="1485902" cy="1966361"/>
          </a:xfrm>
          <a:prstGeom prst="rect">
            <a:avLst/>
          </a:prstGeom>
          <a:ln>
            <a:noFill/>
          </a:ln>
          <a:effectLst>
            <a:softEdge rad="112500"/>
          </a:effectLst>
        </p:spPr>
      </p:pic>
      <p:sp>
        <p:nvSpPr>
          <p:cNvPr id="10250"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it-IT" altLang="it-IT" sz="1800" smtClean="0">
              <a:solidFill>
                <a:prstClr val="black"/>
              </a:solidFill>
              <a:latin typeface="Arial" charset="0"/>
              <a:cs typeface="Arial" charset="0"/>
            </a:endParaRPr>
          </a:p>
        </p:txBody>
      </p:sp>
      <p:sp>
        <p:nvSpPr>
          <p:cNvPr id="2" name="Rectangle 7"/>
          <p:cNvSpPr>
            <a:spLocks noChangeArrowheads="1"/>
          </p:cNvSpPr>
          <p:nvPr/>
        </p:nvSpPr>
        <p:spPr bwMode="auto">
          <a:xfrm>
            <a:off x="6572250" y="3051175"/>
            <a:ext cx="2343150" cy="1092200"/>
          </a:xfrm>
          <a:prstGeom prst="rect">
            <a:avLst/>
          </a:prstGeom>
          <a:noFill/>
          <a:ln w="9525">
            <a:noFill/>
            <a:miter lim="800000"/>
            <a:headEnd/>
            <a:tailEnd/>
          </a:ln>
        </p:spPr>
        <p:txBody>
          <a:bodyPr wrap="none" anchor="ctr">
            <a:spAutoFit/>
          </a:bodyPr>
          <a:lstStyle/>
          <a:p>
            <a:pPr eaLnBrk="0" fontAlgn="base" hangingPunct="0">
              <a:spcBef>
                <a:spcPct val="0"/>
              </a:spcBef>
              <a:spcAft>
                <a:spcPct val="0"/>
              </a:spcAft>
              <a:defRPr/>
            </a:pPr>
            <a:r>
              <a:rPr lang="en-US" sz="1100" b="1" u="sng" dirty="0">
                <a:solidFill>
                  <a:prstClr val="black"/>
                </a:solidFill>
                <a:latin typeface="Arial" charset="0"/>
                <a:cs typeface="Arial" charset="0"/>
              </a:rPr>
              <a:t> </a:t>
            </a:r>
            <a:endParaRPr lang="it-IT" sz="900" dirty="0">
              <a:solidFill>
                <a:prstClr val="black"/>
              </a:solidFill>
              <a:latin typeface="Arial" charset="0"/>
              <a:cs typeface="Arial" charset="0"/>
            </a:endParaRPr>
          </a:p>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Bruno </a:t>
            </a:r>
            <a:r>
              <a:rPr lang="en-US" sz="1200" dirty="0" err="1">
                <a:solidFill>
                  <a:prstClr val="white"/>
                </a:solidFill>
                <a:effectLst>
                  <a:outerShdw blurRad="38100" dist="38100" dir="2700000" algn="tl">
                    <a:srgbClr val="000000">
                      <a:alpha val="43137"/>
                    </a:srgbClr>
                  </a:outerShdw>
                </a:effectLst>
                <a:latin typeface="Arial" charset="0"/>
                <a:cs typeface="Arial" charset="0"/>
              </a:rPr>
              <a:t>Botta</a:t>
            </a:r>
            <a:r>
              <a:rPr lang="en-US" sz="1200" dirty="0">
                <a:solidFill>
                  <a:prstClr val="white"/>
                </a:solidFill>
                <a:effectLst>
                  <a:outerShdw blurRad="38100" dist="38100" dir="2700000" algn="tl">
                    <a:srgbClr val="000000">
                      <a:alpha val="43137"/>
                    </a:srgbClr>
                  </a:outerShdw>
                </a:effectLst>
                <a:latin typeface="Arial" charset="0"/>
                <a:cs typeface="Arial" charset="0"/>
              </a:rPr>
              <a:t>, PhD</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Professor of Organic Chemistry</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r>
              <a:rPr lang="it-IT" sz="1200" dirty="0" err="1">
                <a:solidFill>
                  <a:prstClr val="white"/>
                </a:solidFill>
                <a:effectLst>
                  <a:outerShdw blurRad="38100" dist="38100" dir="2700000" algn="tl">
                    <a:srgbClr val="000000">
                      <a:alpha val="43137"/>
                    </a:srgbClr>
                  </a:outerShdw>
                </a:effectLst>
                <a:latin typeface="Arial" charset="0"/>
                <a:cs typeface="Arial" charset="0"/>
              </a:rPr>
              <a:t>Email</a:t>
            </a:r>
            <a:r>
              <a:rPr lang="it-IT" sz="1200" dirty="0">
                <a:solidFill>
                  <a:prstClr val="white"/>
                </a:solidFill>
                <a:effectLst>
                  <a:outerShdw blurRad="38100" dist="38100" dir="2700000" algn="tl">
                    <a:srgbClr val="000000">
                      <a:alpha val="43137"/>
                    </a:srgbClr>
                  </a:outerShdw>
                </a:effectLst>
                <a:latin typeface="Arial" charset="0"/>
                <a:cs typeface="Arial" charset="0"/>
              </a:rPr>
              <a:t>: bruno.botta@uniroma1.it</a:t>
            </a:r>
          </a:p>
          <a:p>
            <a:pPr eaLnBrk="0" fontAlgn="base" hangingPunct="0">
              <a:spcBef>
                <a:spcPct val="0"/>
              </a:spcBef>
              <a:spcAft>
                <a:spcPct val="0"/>
              </a:spcAft>
              <a:defRPr/>
            </a:pPr>
            <a:endParaRPr lang="it-IT" dirty="0">
              <a:solidFill>
                <a:prstClr val="black"/>
              </a:solidFill>
              <a:latin typeface="Arial" charset="0"/>
              <a:cs typeface="Arial" charset="0"/>
            </a:endParaRPr>
          </a:p>
        </p:txBody>
      </p:sp>
      <p:sp>
        <p:nvSpPr>
          <p:cNvPr id="10251" name="Rectangle 8"/>
          <p:cNvSpPr>
            <a:spLocks noChangeArrowheads="1"/>
          </p:cNvSpPr>
          <p:nvPr/>
        </p:nvSpPr>
        <p:spPr bwMode="auto">
          <a:xfrm>
            <a:off x="214313" y="3354388"/>
            <a:ext cx="2947987" cy="646112"/>
          </a:xfrm>
          <a:prstGeom prst="rect">
            <a:avLst/>
          </a:prstGeom>
          <a:noFill/>
          <a:ln w="9525">
            <a:noFill/>
            <a:miter lim="800000"/>
            <a:headEnd/>
            <a:tailEnd/>
          </a:ln>
        </p:spPr>
        <p:txBody>
          <a:bodyPr wrap="none" anchor="ctr">
            <a:spAutoFit/>
          </a:bodyPr>
          <a:lstStyle/>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Francesco </a:t>
            </a:r>
            <a:r>
              <a:rPr lang="en-US" sz="1200" dirty="0" err="1">
                <a:solidFill>
                  <a:prstClr val="white"/>
                </a:solidFill>
                <a:effectLst>
                  <a:outerShdw blurRad="38100" dist="38100" dir="2700000" algn="tl">
                    <a:srgbClr val="000000">
                      <a:alpha val="43137"/>
                    </a:srgbClr>
                  </a:outerShdw>
                </a:effectLst>
                <a:latin typeface="Arial" charset="0"/>
                <a:cs typeface="Arial" charset="0"/>
              </a:rPr>
              <a:t>Gasparrini</a:t>
            </a:r>
            <a:r>
              <a:rPr lang="en-US" sz="1200" dirty="0">
                <a:solidFill>
                  <a:prstClr val="white"/>
                </a:solidFill>
                <a:effectLst>
                  <a:outerShdw blurRad="38100" dist="38100" dir="2700000" algn="tl">
                    <a:srgbClr val="000000">
                      <a:alpha val="43137"/>
                    </a:srgbClr>
                  </a:outerShdw>
                </a:effectLst>
                <a:latin typeface="Arial" charset="0"/>
                <a:cs typeface="Arial" charset="0"/>
              </a:rPr>
              <a:t>, PhD</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Professor of Organic Chemistry</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r>
              <a:rPr lang="it-IT" sz="1200" dirty="0" err="1">
                <a:solidFill>
                  <a:prstClr val="white"/>
                </a:solidFill>
                <a:effectLst>
                  <a:outerShdw blurRad="38100" dist="38100" dir="2700000" algn="tl">
                    <a:srgbClr val="000000">
                      <a:alpha val="43137"/>
                    </a:srgbClr>
                  </a:outerShdw>
                </a:effectLst>
                <a:latin typeface="Arial" charset="0"/>
                <a:cs typeface="Arial" charset="0"/>
              </a:rPr>
              <a:t>Email</a:t>
            </a:r>
            <a:r>
              <a:rPr lang="it-IT" sz="1200" dirty="0">
                <a:solidFill>
                  <a:prstClr val="white"/>
                </a:solidFill>
                <a:effectLst>
                  <a:outerShdw blurRad="38100" dist="38100" dir="2700000" algn="tl">
                    <a:srgbClr val="000000">
                      <a:alpha val="43137"/>
                    </a:srgbClr>
                  </a:outerShdw>
                </a:effectLst>
                <a:latin typeface="Arial" charset="0"/>
                <a:cs typeface="Arial" charset="0"/>
              </a:rPr>
              <a:t>: francesco.gasparrini@uniroma1.it</a:t>
            </a:r>
          </a:p>
        </p:txBody>
      </p:sp>
      <p:sp>
        <p:nvSpPr>
          <p:cNvPr id="10253" name="Rectangle 9"/>
          <p:cNvSpPr>
            <a:spLocks noChangeArrowheads="1"/>
          </p:cNvSpPr>
          <p:nvPr/>
        </p:nvSpPr>
        <p:spPr bwMode="auto">
          <a:xfrm>
            <a:off x="3071813" y="5291138"/>
            <a:ext cx="32861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en-US" altLang="it-IT" sz="1200" smtClean="0">
                <a:solidFill>
                  <a:prstClr val="white"/>
                </a:solidFill>
                <a:latin typeface="Arial" charset="0"/>
                <a:cs typeface="Arial" charset="0"/>
              </a:rPr>
              <a:t>Claudio Villani, PhD</a:t>
            </a:r>
            <a:endParaRPr lang="it-IT" altLang="it-IT" sz="1200" smtClean="0">
              <a:solidFill>
                <a:prstClr val="white"/>
              </a:solidFill>
              <a:latin typeface="Arial" charset="0"/>
              <a:cs typeface="Arial" charset="0"/>
            </a:endParaRPr>
          </a:p>
          <a:p>
            <a:pPr fontAlgn="base">
              <a:spcBef>
                <a:spcPct val="0"/>
              </a:spcBef>
              <a:spcAft>
                <a:spcPct val="0"/>
              </a:spcAft>
              <a:buFontTx/>
              <a:buNone/>
            </a:pPr>
            <a:r>
              <a:rPr lang="en-US" altLang="it-IT" sz="1200" smtClean="0">
                <a:solidFill>
                  <a:prstClr val="white"/>
                </a:solidFill>
                <a:latin typeface="Arial" charset="0"/>
                <a:cs typeface="Arial" charset="0"/>
              </a:rPr>
              <a:t>Professor of Organic Chemistry</a:t>
            </a:r>
            <a:endParaRPr lang="it-IT" altLang="it-IT" sz="1200" smtClean="0">
              <a:solidFill>
                <a:prstClr val="white"/>
              </a:solidFill>
              <a:latin typeface="Arial" charset="0"/>
              <a:cs typeface="Arial" charset="0"/>
            </a:endParaRPr>
          </a:p>
          <a:p>
            <a:pPr fontAlgn="base">
              <a:spcBef>
                <a:spcPct val="0"/>
              </a:spcBef>
              <a:spcAft>
                <a:spcPct val="0"/>
              </a:spcAft>
              <a:buFontTx/>
              <a:buNone/>
            </a:pPr>
            <a:r>
              <a:rPr lang="it-IT" altLang="it-IT" sz="1200" smtClean="0">
                <a:solidFill>
                  <a:prstClr val="white"/>
                </a:solidFill>
                <a:latin typeface="Arial" charset="0"/>
                <a:cs typeface="Arial" charset="0"/>
              </a:rPr>
              <a:t>Email: claudio.villani@uniroma1.it</a:t>
            </a:r>
          </a:p>
          <a:p>
            <a:pPr fontAlgn="base">
              <a:spcBef>
                <a:spcPct val="0"/>
              </a:spcBef>
              <a:spcAft>
                <a:spcPct val="0"/>
              </a:spcAft>
              <a:buFontTx/>
              <a:buNone/>
            </a:pPr>
            <a:endParaRPr lang="it-IT" altLang="it-IT" sz="1800" smtClean="0">
              <a:solidFill>
                <a:prstClr val="black"/>
              </a:solidFill>
              <a:latin typeface="Arial" charset="0"/>
              <a:cs typeface="Arial" charset="0"/>
            </a:endParaRPr>
          </a:p>
        </p:txBody>
      </p:sp>
      <p:sp>
        <p:nvSpPr>
          <p:cNvPr id="10254" name="Rectangle 10"/>
          <p:cNvSpPr>
            <a:spLocks noChangeArrowheads="1"/>
          </p:cNvSpPr>
          <p:nvPr/>
        </p:nvSpPr>
        <p:spPr bwMode="auto">
          <a:xfrm>
            <a:off x="785813" y="6035675"/>
            <a:ext cx="25717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en-US" altLang="it-IT" sz="1200" smtClean="0">
                <a:solidFill>
                  <a:prstClr val="white"/>
                </a:solidFill>
                <a:latin typeface="Arial" charset="0"/>
                <a:cs typeface="Arial" charset="0"/>
              </a:rPr>
              <a:t>Alessandra Bonamore,  PhD</a:t>
            </a:r>
          </a:p>
          <a:p>
            <a:pPr fontAlgn="base">
              <a:spcBef>
                <a:spcPct val="0"/>
              </a:spcBef>
              <a:spcAft>
                <a:spcPct val="0"/>
              </a:spcAft>
              <a:buFontTx/>
              <a:buNone/>
            </a:pPr>
            <a:r>
              <a:rPr lang="en-US" altLang="it-IT" sz="1200" smtClean="0">
                <a:solidFill>
                  <a:prstClr val="white"/>
                </a:solidFill>
                <a:latin typeface="Arial" charset="0"/>
                <a:cs typeface="Arial" charset="0"/>
              </a:rPr>
              <a:t>Research fellow in Molecular Biology,     Email: alessandra.bonamore@uniroma1.it</a:t>
            </a:r>
            <a:endParaRPr lang="it-IT" altLang="it-IT" sz="1200" smtClean="0">
              <a:solidFill>
                <a:prstClr val="white"/>
              </a:solidFill>
              <a:latin typeface="Arial" charset="0"/>
              <a:cs typeface="Arial" charset="0"/>
            </a:endParaRPr>
          </a:p>
          <a:p>
            <a:pPr fontAlgn="base">
              <a:spcBef>
                <a:spcPct val="0"/>
              </a:spcBef>
              <a:spcAft>
                <a:spcPct val="0"/>
              </a:spcAft>
              <a:buFontTx/>
              <a:buNone/>
            </a:pPr>
            <a:endParaRPr lang="it-IT" altLang="it-IT" sz="1800" smtClean="0">
              <a:solidFill>
                <a:prstClr val="black"/>
              </a:solidFill>
              <a:latin typeface="Arial" charset="0"/>
              <a:cs typeface="Arial" charset="0"/>
            </a:endParaRPr>
          </a:p>
        </p:txBody>
      </p:sp>
      <p:sp>
        <p:nvSpPr>
          <p:cNvPr id="3" name="Rectangle 11"/>
          <p:cNvSpPr>
            <a:spLocks noChangeArrowheads="1"/>
          </p:cNvSpPr>
          <p:nvPr/>
        </p:nvSpPr>
        <p:spPr bwMode="auto">
          <a:xfrm>
            <a:off x="5929313" y="6148388"/>
            <a:ext cx="2428875" cy="923925"/>
          </a:xfrm>
          <a:prstGeom prst="rect">
            <a:avLst/>
          </a:prstGeom>
          <a:noFill/>
          <a:ln w="9525">
            <a:noFill/>
            <a:miter lim="800000"/>
            <a:headEnd/>
            <a:tailEnd/>
          </a:ln>
        </p:spPr>
        <p:txBody>
          <a:bodyPr anchor="ctr">
            <a:spAutoFit/>
          </a:bodyPr>
          <a:lstStyle/>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Alberto </a:t>
            </a:r>
            <a:r>
              <a:rPr lang="en-US" sz="1200" dirty="0" err="1">
                <a:solidFill>
                  <a:prstClr val="white"/>
                </a:solidFill>
                <a:effectLst>
                  <a:outerShdw blurRad="38100" dist="38100" dir="2700000" algn="tl">
                    <a:srgbClr val="000000">
                      <a:alpha val="43137"/>
                    </a:srgbClr>
                  </a:outerShdw>
                </a:effectLst>
                <a:latin typeface="Arial" charset="0"/>
                <a:cs typeface="Arial" charset="0"/>
              </a:rPr>
              <a:t>Boffi</a:t>
            </a:r>
            <a:r>
              <a:rPr lang="en-US" sz="1200" dirty="0">
                <a:solidFill>
                  <a:prstClr val="white"/>
                </a:solidFill>
                <a:effectLst>
                  <a:outerShdw blurRad="38100" dist="38100" dir="2700000" algn="tl">
                    <a:srgbClr val="000000">
                      <a:alpha val="43137"/>
                    </a:srgbClr>
                  </a:outerShdw>
                </a:effectLst>
                <a:latin typeface="Arial" charset="0"/>
                <a:cs typeface="Arial" charset="0"/>
              </a:rPr>
              <a:t>, MD</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Professor of Molecular Biology</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r>
              <a:rPr lang="en-US" sz="1200" dirty="0">
                <a:solidFill>
                  <a:prstClr val="white"/>
                </a:solidFill>
                <a:effectLst>
                  <a:outerShdw blurRad="38100" dist="38100" dir="2700000" algn="tl">
                    <a:srgbClr val="000000">
                      <a:alpha val="43137"/>
                    </a:srgbClr>
                  </a:outerShdw>
                </a:effectLst>
                <a:latin typeface="Arial" charset="0"/>
                <a:cs typeface="Arial" charset="0"/>
              </a:rPr>
              <a:t>Email: alberto.boffi@uniroma1.it</a:t>
            </a:r>
            <a:endParaRPr lang="it-IT" sz="1200" dirty="0">
              <a:solidFill>
                <a:prstClr val="white"/>
              </a:solidFill>
              <a:effectLst>
                <a:outerShdw blurRad="38100" dist="38100" dir="2700000" algn="tl">
                  <a:srgbClr val="000000">
                    <a:alpha val="43137"/>
                  </a:srgbClr>
                </a:outerShdw>
              </a:effectLst>
              <a:latin typeface="Arial" charset="0"/>
              <a:cs typeface="Arial" charset="0"/>
            </a:endParaRPr>
          </a:p>
          <a:p>
            <a:pPr eaLnBrk="0" fontAlgn="base" hangingPunct="0">
              <a:spcBef>
                <a:spcPct val="0"/>
              </a:spcBef>
              <a:spcAft>
                <a:spcPct val="0"/>
              </a:spcAft>
              <a:defRPr/>
            </a:pPr>
            <a:endParaRPr lang="it-IT" dirty="0">
              <a:solidFill>
                <a:prstClr val="black"/>
              </a:solidFill>
              <a:latin typeface="Arial" charset="0"/>
              <a:cs typeface="Arial" charset="0"/>
            </a:endParaRPr>
          </a:p>
        </p:txBody>
      </p:sp>
    </p:spTree>
    <p:extLst>
      <p:ext uri="{BB962C8B-B14F-4D97-AF65-F5344CB8AC3E}">
        <p14:creationId xmlns:p14="http://schemas.microsoft.com/office/powerpoint/2010/main" xmlns="" val="936667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srgbClr val="000000"/>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grpSp>
        <p:nvGrpSpPr>
          <p:cNvPr id="4099" name="Gruppo 21"/>
          <p:cNvGrpSpPr>
            <a:grpSpLocks/>
          </p:cNvGrpSpPr>
          <p:nvPr/>
        </p:nvGrpSpPr>
        <p:grpSpPr bwMode="auto">
          <a:xfrm>
            <a:off x="2571750" y="428625"/>
            <a:ext cx="3571875" cy="1714500"/>
            <a:chOff x="214313" y="357166"/>
            <a:chExt cx="3571869" cy="1714512"/>
          </a:xfrm>
        </p:grpSpPr>
        <p:sp>
          <p:nvSpPr>
            <p:cNvPr id="15" name="Ovale 14"/>
            <p:cNvSpPr/>
            <p:nvPr/>
          </p:nvSpPr>
          <p:spPr>
            <a:xfrm>
              <a:off x="2214546" y="1071546"/>
              <a:ext cx="714380" cy="714380"/>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6" name="Ovale 15"/>
            <p:cNvSpPr/>
            <p:nvPr/>
          </p:nvSpPr>
          <p:spPr>
            <a:xfrm>
              <a:off x="3071802" y="1071546"/>
              <a:ext cx="714380" cy="714380"/>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7" name="Ovale 16"/>
            <p:cNvSpPr/>
            <p:nvPr/>
          </p:nvSpPr>
          <p:spPr>
            <a:xfrm>
              <a:off x="2643174" y="1357298"/>
              <a:ext cx="714380" cy="714380"/>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8" name="Ovale 17"/>
            <p:cNvSpPr/>
            <p:nvPr/>
          </p:nvSpPr>
          <p:spPr>
            <a:xfrm>
              <a:off x="2643174" y="357166"/>
              <a:ext cx="714380" cy="714380"/>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9" name="Ovale 18"/>
            <p:cNvSpPr/>
            <p:nvPr/>
          </p:nvSpPr>
          <p:spPr>
            <a:xfrm>
              <a:off x="3071802" y="571480"/>
              <a:ext cx="714380" cy="714380"/>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21" name="CasellaDiTesto 20"/>
            <p:cNvSpPr txBox="1"/>
            <p:nvPr/>
          </p:nvSpPr>
          <p:spPr>
            <a:xfrm>
              <a:off x="214313" y="506392"/>
              <a:ext cx="3500432" cy="708030"/>
            </a:xfrm>
            <a:prstGeom prst="rect">
              <a:avLst/>
            </a:prstGeom>
            <a:noFill/>
          </p:spPr>
          <p:txBody>
            <a:bodyPr>
              <a:spAutoFit/>
            </a:bodyPr>
            <a:lstStyle/>
            <a:p>
              <a:pPr>
                <a:defRPr/>
              </a:pPr>
              <a:r>
                <a:rPr lang="it-IT" sz="2400" i="1" dirty="0" err="1">
                  <a:solidFill>
                    <a:srgbClr val="4F81BD">
                      <a:lumMod val="75000"/>
                    </a:srgbClr>
                  </a:solidFill>
                  <a:cs typeface="Arial" charset="0"/>
                </a:rPr>
                <a:t>MoLiRom</a:t>
              </a:r>
              <a:r>
                <a:rPr lang="it-IT" sz="2400" i="1" dirty="0">
                  <a:solidFill>
                    <a:srgbClr val="4F81BD">
                      <a:lumMod val="75000"/>
                    </a:srgbClr>
                  </a:solidFill>
                  <a:cs typeface="Arial" charset="0"/>
                </a:rPr>
                <a:t> s.r.l.</a:t>
              </a:r>
            </a:p>
            <a:p>
              <a:pPr>
                <a:defRPr/>
              </a:pPr>
              <a:r>
                <a:rPr lang="it-IT" sz="1600" i="1" dirty="0" err="1">
                  <a:solidFill>
                    <a:srgbClr val="4F81BD">
                      <a:lumMod val="75000"/>
                    </a:srgbClr>
                  </a:solidFill>
                  <a:cs typeface="Arial" charset="0"/>
                </a:rPr>
                <a:t>Molecular</a:t>
              </a:r>
              <a:r>
                <a:rPr lang="it-IT" sz="1600" i="1" dirty="0">
                  <a:solidFill>
                    <a:srgbClr val="4F81BD">
                      <a:lumMod val="75000"/>
                    </a:srgbClr>
                  </a:solidFill>
                  <a:cs typeface="Arial" charset="0"/>
                </a:rPr>
                <a:t> </a:t>
              </a:r>
              <a:r>
                <a:rPr lang="it-IT" sz="1600" i="1" dirty="0" err="1">
                  <a:solidFill>
                    <a:srgbClr val="4F81BD">
                      <a:lumMod val="75000"/>
                    </a:srgbClr>
                  </a:solidFill>
                  <a:cs typeface="Arial" charset="0"/>
                </a:rPr>
                <a:t>Links</a:t>
              </a:r>
              <a:r>
                <a:rPr lang="it-IT" sz="1600" i="1" dirty="0">
                  <a:solidFill>
                    <a:srgbClr val="4F81BD">
                      <a:lumMod val="75000"/>
                    </a:srgbClr>
                  </a:solidFill>
                  <a:cs typeface="Arial" charset="0"/>
                </a:rPr>
                <a:t> </a:t>
              </a:r>
              <a:r>
                <a:rPr lang="it-IT" sz="1600" i="1" dirty="0" err="1">
                  <a:solidFill>
                    <a:srgbClr val="4F81BD">
                      <a:lumMod val="75000"/>
                    </a:srgbClr>
                  </a:solidFill>
                  <a:cs typeface="Arial" charset="0"/>
                </a:rPr>
                <a:t>Rome</a:t>
              </a:r>
              <a:endParaRPr lang="it-IT" sz="1600" i="1" dirty="0">
                <a:solidFill>
                  <a:srgbClr val="4F81BD">
                    <a:lumMod val="75000"/>
                  </a:srgbClr>
                </a:solidFill>
                <a:cs typeface="Arial" charset="0"/>
              </a:endParaRPr>
            </a:p>
          </p:txBody>
        </p:sp>
      </p:grpSp>
      <p:sp>
        <p:nvSpPr>
          <p:cNvPr id="4100" name="CasellaDiTesto 8"/>
          <p:cNvSpPr txBox="1">
            <a:spLocks noChangeArrowheads="1"/>
          </p:cNvSpPr>
          <p:nvPr/>
        </p:nvSpPr>
        <p:spPr bwMode="auto">
          <a:xfrm>
            <a:off x="714375" y="2717800"/>
            <a:ext cx="7929563" cy="310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Font typeface="Arial" charset="0"/>
              <a:buChar char="•"/>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Char char="-"/>
            </a:pPr>
            <a:endParaRPr lang="it-IT" altLang="it-IT" sz="1800" smtClean="0">
              <a:solidFill>
                <a:srgbClr val="000000"/>
              </a:solidFill>
              <a:latin typeface="Arial" charset="0"/>
              <a:cs typeface="Arial" charset="0"/>
            </a:endParaRPr>
          </a:p>
          <a:p>
            <a:pPr eaLnBrk="1" fontAlgn="base" hangingPunct="1">
              <a:spcBef>
                <a:spcPct val="0"/>
              </a:spcBef>
              <a:spcAft>
                <a:spcPct val="0"/>
              </a:spcAft>
              <a:buFontTx/>
              <a:buNone/>
            </a:pPr>
            <a:r>
              <a:rPr lang="it-IT" altLang="it-IT" sz="1800" smtClean="0">
                <a:solidFill>
                  <a:srgbClr val="000000"/>
                </a:solidFill>
                <a:latin typeface="Arial" charset="0"/>
                <a:cs typeface="Arial" charset="0"/>
              </a:rPr>
              <a:t> </a:t>
            </a:r>
            <a:r>
              <a:rPr lang="it-IT" altLang="it-IT" sz="2000" i="1" smtClean="0">
                <a:solidFill>
                  <a:srgbClr val="1F497D"/>
                </a:solidFill>
                <a:latin typeface="Arial" charset="0"/>
                <a:cs typeface="Arial" charset="0"/>
              </a:rPr>
              <a:t>Proprietary separation/purification techniques</a:t>
            </a:r>
          </a:p>
          <a:p>
            <a:pPr eaLnBrk="1" fontAlgn="base" hangingPunct="1">
              <a:spcBef>
                <a:spcPct val="0"/>
              </a:spcBef>
              <a:spcAft>
                <a:spcPct val="0"/>
              </a:spcAft>
              <a:buFontTx/>
              <a:buNone/>
            </a:pPr>
            <a:endParaRPr lang="it-IT" altLang="it-IT" sz="2000" i="1" smtClean="0">
              <a:solidFill>
                <a:srgbClr val="1F497D"/>
              </a:solidFill>
              <a:latin typeface="Arial" charset="0"/>
              <a:cs typeface="Arial" charset="0"/>
            </a:endParaRPr>
          </a:p>
          <a:p>
            <a:pPr eaLnBrk="1" fontAlgn="base" hangingPunct="1">
              <a:spcBef>
                <a:spcPct val="0"/>
              </a:spcBef>
              <a:spcAft>
                <a:spcPct val="0"/>
              </a:spcAft>
              <a:buFontTx/>
              <a:buNone/>
            </a:pPr>
            <a:r>
              <a:rPr lang="it-IT" altLang="it-IT" sz="2000" i="1" smtClean="0">
                <a:solidFill>
                  <a:srgbClr val="1F497D"/>
                </a:solidFill>
                <a:latin typeface="Arial" charset="0"/>
                <a:cs typeface="Arial" charset="0"/>
              </a:rPr>
              <a:t> Natural products libraries</a:t>
            </a:r>
          </a:p>
          <a:p>
            <a:pPr eaLnBrk="1" fontAlgn="base" hangingPunct="1">
              <a:spcBef>
                <a:spcPct val="0"/>
              </a:spcBef>
              <a:spcAft>
                <a:spcPct val="0"/>
              </a:spcAft>
              <a:buFontTx/>
              <a:buNone/>
            </a:pPr>
            <a:endParaRPr lang="it-IT" altLang="it-IT" sz="2000" i="1" smtClean="0">
              <a:solidFill>
                <a:srgbClr val="1F497D"/>
              </a:solidFill>
              <a:latin typeface="Arial" charset="0"/>
              <a:cs typeface="Arial" charset="0"/>
            </a:endParaRPr>
          </a:p>
          <a:p>
            <a:pPr eaLnBrk="1" fontAlgn="base" hangingPunct="1">
              <a:spcBef>
                <a:spcPct val="0"/>
              </a:spcBef>
              <a:spcAft>
                <a:spcPct val="0"/>
              </a:spcAft>
              <a:buFontTx/>
              <a:buNone/>
            </a:pPr>
            <a:r>
              <a:rPr lang="it-IT" altLang="it-IT" sz="2000" i="1" smtClean="0">
                <a:solidFill>
                  <a:srgbClr val="1F497D"/>
                </a:solidFill>
                <a:latin typeface="Arial" charset="0"/>
                <a:cs typeface="Arial" charset="0"/>
              </a:rPr>
              <a:t> Enzymes and bioreactors</a:t>
            </a:r>
          </a:p>
          <a:p>
            <a:pPr eaLnBrk="1" fontAlgn="base" hangingPunct="1">
              <a:spcBef>
                <a:spcPct val="0"/>
              </a:spcBef>
              <a:spcAft>
                <a:spcPct val="0"/>
              </a:spcAft>
              <a:buFontTx/>
              <a:buNone/>
            </a:pPr>
            <a:r>
              <a:rPr lang="it-IT" altLang="it-IT" sz="2000" i="1" smtClean="0">
                <a:solidFill>
                  <a:srgbClr val="1F497D"/>
                </a:solidFill>
                <a:latin typeface="Arial" charset="0"/>
                <a:cs typeface="Arial" charset="0"/>
              </a:rPr>
              <a:t> </a:t>
            </a:r>
          </a:p>
          <a:p>
            <a:pPr eaLnBrk="1" fontAlgn="base" hangingPunct="1">
              <a:spcBef>
                <a:spcPct val="0"/>
              </a:spcBef>
              <a:spcAft>
                <a:spcPct val="0"/>
              </a:spcAft>
              <a:buFontTx/>
              <a:buNone/>
            </a:pPr>
            <a:r>
              <a:rPr lang="it-IT" altLang="it-IT" sz="2000" i="1" smtClean="0">
                <a:solidFill>
                  <a:srgbClr val="1F497D"/>
                </a:solidFill>
                <a:latin typeface="Arial" charset="0"/>
                <a:cs typeface="Arial" charset="0"/>
              </a:rPr>
              <a:t>  Advanced in silico screening platform</a:t>
            </a:r>
          </a:p>
          <a:p>
            <a:pPr eaLnBrk="1" fontAlgn="base" hangingPunct="1">
              <a:spcBef>
                <a:spcPct val="0"/>
              </a:spcBef>
              <a:spcAft>
                <a:spcPct val="0"/>
              </a:spcAft>
              <a:buFontTx/>
              <a:buNone/>
            </a:pPr>
            <a:endParaRPr lang="it-IT" altLang="it-IT" sz="2000" i="1" smtClean="0">
              <a:solidFill>
                <a:srgbClr val="1F497D"/>
              </a:solidFill>
              <a:latin typeface="Arial" charset="0"/>
              <a:cs typeface="Arial" charset="0"/>
            </a:endParaRPr>
          </a:p>
          <a:p>
            <a:pPr eaLnBrk="1" fontAlgn="base" hangingPunct="1">
              <a:spcBef>
                <a:spcPct val="0"/>
              </a:spcBef>
              <a:spcAft>
                <a:spcPct val="0"/>
              </a:spcAft>
              <a:buFontTx/>
              <a:buNone/>
            </a:pPr>
            <a:r>
              <a:rPr lang="it-IT" altLang="it-IT" sz="2000" i="1" smtClean="0">
                <a:solidFill>
                  <a:srgbClr val="1F497D"/>
                </a:solidFill>
                <a:latin typeface="Arial" charset="0"/>
                <a:cs typeface="Arial" charset="0"/>
              </a:rPr>
              <a:t> Networking with innovative European SMIs</a:t>
            </a:r>
          </a:p>
        </p:txBody>
      </p:sp>
      <p:sp>
        <p:nvSpPr>
          <p:cNvPr id="10" name="Ovale 9"/>
          <p:cNvSpPr/>
          <p:nvPr/>
        </p:nvSpPr>
        <p:spPr>
          <a:xfrm>
            <a:off x="357158" y="3000372"/>
            <a:ext cx="428628" cy="428628"/>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1" name="Ovale 10"/>
          <p:cNvSpPr/>
          <p:nvPr/>
        </p:nvSpPr>
        <p:spPr>
          <a:xfrm>
            <a:off x="357158" y="3571876"/>
            <a:ext cx="428628" cy="428628"/>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2" name="Ovale 11"/>
          <p:cNvSpPr/>
          <p:nvPr/>
        </p:nvSpPr>
        <p:spPr>
          <a:xfrm>
            <a:off x="357158" y="4214818"/>
            <a:ext cx="428628" cy="428628"/>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4" name="Ovale 13"/>
          <p:cNvSpPr/>
          <p:nvPr/>
        </p:nvSpPr>
        <p:spPr>
          <a:xfrm>
            <a:off x="357158" y="4857760"/>
            <a:ext cx="428628" cy="428628"/>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20" name="Ovale 19"/>
          <p:cNvSpPr/>
          <p:nvPr/>
        </p:nvSpPr>
        <p:spPr>
          <a:xfrm>
            <a:off x="357158" y="5500702"/>
            <a:ext cx="428628" cy="428628"/>
          </a:xfrm>
          <a:prstGeom prst="ellipse">
            <a:avLst/>
          </a:prstGeom>
          <a:gradFill flip="none" rotWithShape="1">
            <a:gsLst>
              <a:gs pos="0">
                <a:srgbClr val="000082">
                  <a:alpha val="38000"/>
                </a:srgbClr>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ln w="0">
            <a:noFill/>
          </a:ln>
          <a:effectLst>
            <a:innerShdw blurRad="63500" dist="50800" dir="13500000">
              <a:schemeClr val="tx2">
                <a:lumMod val="40000"/>
                <a:lumOff val="60000"/>
                <a:alpha val="50000"/>
              </a:schemeClr>
            </a:innerShdw>
          </a:effectLst>
          <a:scene3d>
            <a:camera prst="orthographicFront"/>
            <a:lightRig rig="brightRoom" dir="t"/>
          </a:scene3d>
          <a:sp3d contourW="12700" prstMaterial="clear">
            <a:bevelT/>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it-IT" b="1" cap="all">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2025054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pic>
        <p:nvPicPr>
          <p:cNvPr id="4099" name="Picture 8" descr="sp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9"/>
          <p:cNvSpPr txBox="1">
            <a:spLocks noChangeArrowheads="1"/>
          </p:cNvSpPr>
          <p:nvPr/>
        </p:nvSpPr>
        <p:spPr bwMode="auto">
          <a:xfrm>
            <a:off x="900113" y="2162175"/>
            <a:ext cx="7343775" cy="469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it-IT" altLang="it-IT" sz="2400" b="1" smtClean="0">
                <a:solidFill>
                  <a:prstClr val="black"/>
                </a:solidFill>
              </a:rPr>
              <a:t>HISTAMINASE (DIAMINE OXIDASE, DAO) FROM VEGETAL ORIGIN</a:t>
            </a:r>
          </a:p>
          <a:p>
            <a:pPr eaLnBrk="1" fontAlgn="base" hangingPunct="1">
              <a:spcBef>
                <a:spcPct val="50000"/>
              </a:spcBef>
              <a:spcAft>
                <a:spcPct val="0"/>
              </a:spcAft>
            </a:pPr>
            <a:endParaRPr lang="it-IT" altLang="it-IT" smtClean="0">
              <a:solidFill>
                <a:prstClr val="black"/>
              </a:solidFill>
            </a:endParaRPr>
          </a:p>
          <a:p>
            <a:pPr eaLnBrk="1" fontAlgn="base" hangingPunct="1">
              <a:spcBef>
                <a:spcPct val="50000"/>
              </a:spcBef>
              <a:spcAft>
                <a:spcPct val="0"/>
              </a:spcAft>
              <a:buFont typeface="Wingdings" pitchFamily="2" charset="2"/>
              <a:buChar char="Ø"/>
            </a:pPr>
            <a:r>
              <a:rPr lang="it-IT" altLang="it-IT" sz="2000" smtClean="0">
                <a:solidFill>
                  <a:prstClr val="black"/>
                </a:solidFill>
              </a:rPr>
              <a:t>New active  ingredient for food intolerance linked to histamine release from gut </a:t>
            </a:r>
          </a:p>
          <a:p>
            <a:pPr eaLnBrk="1" fontAlgn="base" hangingPunct="1">
              <a:spcBef>
                <a:spcPct val="50000"/>
              </a:spcBef>
              <a:spcAft>
                <a:spcPct val="0"/>
              </a:spcAft>
              <a:buFont typeface="Wingdings" pitchFamily="2" charset="2"/>
              <a:buChar char="Ø"/>
            </a:pPr>
            <a:endParaRPr lang="it-IT" altLang="it-IT" sz="2000" smtClean="0">
              <a:solidFill>
                <a:prstClr val="black"/>
              </a:solidFill>
            </a:endParaRPr>
          </a:p>
          <a:p>
            <a:pPr eaLnBrk="1" fontAlgn="base" hangingPunct="1">
              <a:spcBef>
                <a:spcPct val="50000"/>
              </a:spcBef>
              <a:spcAft>
                <a:spcPct val="0"/>
              </a:spcAft>
              <a:buFont typeface="Wingdings" pitchFamily="2" charset="2"/>
              <a:buChar char="Ø"/>
            </a:pPr>
            <a:r>
              <a:rPr lang="it-IT" altLang="it-IT" sz="2000" smtClean="0">
                <a:solidFill>
                  <a:prstClr val="black"/>
                </a:solidFill>
              </a:rPr>
              <a:t>Formulated as food grade powder</a:t>
            </a:r>
          </a:p>
          <a:p>
            <a:pPr eaLnBrk="1" fontAlgn="base" hangingPunct="1">
              <a:spcBef>
                <a:spcPct val="50000"/>
              </a:spcBef>
              <a:spcAft>
                <a:spcPct val="0"/>
              </a:spcAft>
              <a:buFont typeface="Wingdings" pitchFamily="2" charset="2"/>
              <a:buChar char="Ø"/>
            </a:pPr>
            <a:endParaRPr lang="it-IT" altLang="it-IT" sz="2000" smtClean="0">
              <a:solidFill>
                <a:prstClr val="black"/>
              </a:solidFill>
            </a:endParaRPr>
          </a:p>
          <a:p>
            <a:pPr eaLnBrk="1" fontAlgn="base" hangingPunct="1">
              <a:spcBef>
                <a:spcPct val="50000"/>
              </a:spcBef>
              <a:spcAft>
                <a:spcPct val="0"/>
              </a:spcAft>
              <a:buFont typeface="Wingdings" pitchFamily="2" charset="2"/>
              <a:buChar char="Ø"/>
            </a:pPr>
            <a:r>
              <a:rPr lang="it-IT" altLang="it-IT" sz="2000" smtClean="0">
                <a:solidFill>
                  <a:prstClr val="black"/>
                </a:solidFill>
              </a:rPr>
              <a:t>Possible indications for irritable bowel disease</a:t>
            </a:r>
          </a:p>
          <a:p>
            <a:pPr eaLnBrk="1" fontAlgn="base" hangingPunct="1">
              <a:spcBef>
                <a:spcPct val="50000"/>
              </a:spcBef>
              <a:spcAft>
                <a:spcPct val="0"/>
              </a:spcAft>
            </a:pPr>
            <a:endParaRPr lang="it-IT" altLang="it-IT" sz="2000" smtClean="0">
              <a:solidFill>
                <a:prstClr val="black"/>
              </a:solidFill>
            </a:endParaRPr>
          </a:p>
          <a:p>
            <a:pPr eaLnBrk="1" fontAlgn="base" hangingPunct="1">
              <a:spcBef>
                <a:spcPct val="50000"/>
              </a:spcBef>
              <a:spcAft>
                <a:spcPct val="0"/>
              </a:spcAft>
            </a:pPr>
            <a:endParaRPr lang="it-IT" altLang="it-IT" smtClean="0">
              <a:solidFill>
                <a:prstClr val="black"/>
              </a:solidFill>
            </a:endParaRPr>
          </a:p>
        </p:txBody>
      </p:sp>
      <p:pic>
        <p:nvPicPr>
          <p:cNvPr id="4101"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94500" y="0"/>
            <a:ext cx="2349500"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6338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7" descr="sp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18"/>
          <p:cNvSpPr txBox="1">
            <a:spLocks noChangeArrowheads="1"/>
          </p:cNvSpPr>
          <p:nvPr/>
        </p:nvSpPr>
        <p:spPr bwMode="auto">
          <a:xfrm>
            <a:off x="1258888" y="836613"/>
            <a:ext cx="64087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it-IT" altLang="it-IT" sz="2400" b="1" smtClean="0">
                <a:solidFill>
                  <a:prstClr val="black"/>
                </a:solidFill>
              </a:rPr>
              <a:t>DAO PRODUCTION</a:t>
            </a:r>
          </a:p>
        </p:txBody>
      </p:sp>
      <p:sp>
        <p:nvSpPr>
          <p:cNvPr id="5124" name="Text Box 19"/>
          <p:cNvSpPr txBox="1">
            <a:spLocks noChangeArrowheads="1"/>
          </p:cNvSpPr>
          <p:nvPr/>
        </p:nvSpPr>
        <p:spPr bwMode="auto">
          <a:xfrm>
            <a:off x="755650" y="3716338"/>
            <a:ext cx="21605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mtClean="0">
                <a:solidFill>
                  <a:prstClr val="black"/>
                </a:solidFill>
              </a:rPr>
              <a:t>Seedlings care</a:t>
            </a:r>
          </a:p>
        </p:txBody>
      </p:sp>
      <p:sp>
        <p:nvSpPr>
          <p:cNvPr id="5125" name="Text Box 20"/>
          <p:cNvSpPr txBox="1">
            <a:spLocks noChangeArrowheads="1"/>
          </p:cNvSpPr>
          <p:nvPr/>
        </p:nvSpPr>
        <p:spPr bwMode="auto">
          <a:xfrm>
            <a:off x="3995738" y="3716338"/>
            <a:ext cx="1200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it-IT" altLang="it-IT" smtClean="0">
                <a:solidFill>
                  <a:prstClr val="black"/>
                </a:solidFill>
              </a:rPr>
              <a:t>Extraction</a:t>
            </a:r>
          </a:p>
        </p:txBody>
      </p:sp>
      <p:sp>
        <p:nvSpPr>
          <p:cNvPr id="5126" name="Text Box 21"/>
          <p:cNvSpPr txBox="1">
            <a:spLocks noChangeArrowheads="1"/>
          </p:cNvSpPr>
          <p:nvPr/>
        </p:nvSpPr>
        <p:spPr bwMode="auto">
          <a:xfrm>
            <a:off x="6640513" y="409733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5127" name="Text Box 22"/>
          <p:cNvSpPr txBox="1">
            <a:spLocks noChangeArrowheads="1"/>
          </p:cNvSpPr>
          <p:nvPr/>
        </p:nvSpPr>
        <p:spPr bwMode="auto">
          <a:xfrm>
            <a:off x="6856413" y="3651250"/>
            <a:ext cx="18097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it-IT" altLang="it-IT" smtClean="0">
                <a:solidFill>
                  <a:prstClr val="black"/>
                </a:solidFill>
              </a:rPr>
              <a:t>Cromatographic</a:t>
            </a:r>
          </a:p>
          <a:p>
            <a:pPr eaLnBrk="1" fontAlgn="base" hangingPunct="1">
              <a:spcBef>
                <a:spcPct val="0"/>
              </a:spcBef>
              <a:spcAft>
                <a:spcPct val="0"/>
              </a:spcAft>
            </a:pPr>
            <a:r>
              <a:rPr lang="it-IT" altLang="it-IT" smtClean="0">
                <a:solidFill>
                  <a:prstClr val="black"/>
                </a:solidFill>
              </a:rPr>
              <a:t>purification</a:t>
            </a:r>
          </a:p>
        </p:txBody>
      </p:sp>
      <p:sp>
        <p:nvSpPr>
          <p:cNvPr id="5128" name="Text Box 23"/>
          <p:cNvSpPr txBox="1">
            <a:spLocks noChangeArrowheads="1"/>
          </p:cNvSpPr>
          <p:nvPr/>
        </p:nvSpPr>
        <p:spPr bwMode="auto">
          <a:xfrm>
            <a:off x="827088" y="5445125"/>
            <a:ext cx="73453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it-IT" altLang="it-IT" sz="2400" smtClean="0">
                <a:solidFill>
                  <a:prstClr val="black"/>
                </a:solidFill>
              </a:rPr>
              <a:t>IMPROVED PILOT FACILITY 2-4 Million Units / year</a:t>
            </a:r>
          </a:p>
        </p:txBody>
      </p:sp>
      <p:pic>
        <p:nvPicPr>
          <p:cNvPr id="5129" name="Picture 26" descr="8207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088" y="2276475"/>
            <a:ext cx="16573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0" name="Picture 27" descr="high-speed-laboratory-centrifuge-28854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1275" y="2016125"/>
            <a:ext cx="1177925"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1" name="Picture 28" descr="Buchne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1863" y="2317750"/>
            <a:ext cx="1295400"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2" name="Picture 29" descr="Click here to view this image in high resoluti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24750" y="2403475"/>
            <a:ext cx="1471613"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3" name="Text Box 30"/>
          <p:cNvSpPr txBox="1">
            <a:spLocks noChangeArrowheads="1"/>
          </p:cNvSpPr>
          <p:nvPr/>
        </p:nvSpPr>
        <p:spPr bwMode="auto">
          <a:xfrm>
            <a:off x="6515100" y="1844675"/>
            <a:ext cx="27368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z="1400" smtClean="0">
                <a:solidFill>
                  <a:prstClr val="black"/>
                </a:solidFill>
              </a:rPr>
              <a:t>Batch + Fine (akta)</a:t>
            </a:r>
          </a:p>
        </p:txBody>
      </p:sp>
      <p:sp>
        <p:nvSpPr>
          <p:cNvPr id="5134" name="Text Box 31"/>
          <p:cNvSpPr txBox="1">
            <a:spLocks noChangeArrowheads="1"/>
          </p:cNvSpPr>
          <p:nvPr/>
        </p:nvSpPr>
        <p:spPr bwMode="auto">
          <a:xfrm>
            <a:off x="3349625" y="1828800"/>
            <a:ext cx="23749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z="1400" smtClean="0">
                <a:solidFill>
                  <a:prstClr val="black"/>
                </a:solidFill>
              </a:rPr>
              <a:t>Continuous centrifuge</a:t>
            </a:r>
          </a:p>
        </p:txBody>
      </p:sp>
      <p:sp>
        <p:nvSpPr>
          <p:cNvPr id="5135" name="Text Box 32"/>
          <p:cNvSpPr txBox="1">
            <a:spLocks noChangeArrowheads="1"/>
          </p:cNvSpPr>
          <p:nvPr/>
        </p:nvSpPr>
        <p:spPr bwMode="auto">
          <a:xfrm>
            <a:off x="900113" y="1843088"/>
            <a:ext cx="157321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it-IT" altLang="it-IT" sz="1400" smtClean="0">
                <a:solidFill>
                  <a:prstClr val="black"/>
                </a:solidFill>
              </a:rPr>
              <a:t>Ambient chamber</a:t>
            </a:r>
          </a:p>
        </p:txBody>
      </p:sp>
    </p:spTree>
    <p:extLst>
      <p:ext uri="{BB962C8B-B14F-4D97-AF65-F5344CB8AC3E}">
        <p14:creationId xmlns:p14="http://schemas.microsoft.com/office/powerpoint/2010/main" xmlns="" val="2059498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p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1258888" y="836613"/>
            <a:ext cx="64087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it-IT" altLang="it-IT" sz="2400" b="1" smtClean="0">
                <a:solidFill>
                  <a:prstClr val="black"/>
                </a:solidFill>
              </a:rPr>
              <a:t>Other DAO applications</a:t>
            </a:r>
          </a:p>
        </p:txBody>
      </p:sp>
      <p:sp>
        <p:nvSpPr>
          <p:cNvPr id="6148" name="Text Box 6"/>
          <p:cNvSpPr txBox="1">
            <a:spLocks noChangeArrowheads="1"/>
          </p:cNvSpPr>
          <p:nvPr/>
        </p:nvSpPr>
        <p:spPr bwMode="auto">
          <a:xfrm>
            <a:off x="6640513" y="409733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6149" name="Text Box 16"/>
          <p:cNvSpPr txBox="1">
            <a:spLocks noChangeArrowheads="1"/>
          </p:cNvSpPr>
          <p:nvPr/>
        </p:nvSpPr>
        <p:spPr bwMode="auto">
          <a:xfrm>
            <a:off x="827088" y="1484313"/>
            <a:ext cx="7416800" cy="337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buFont typeface="Wingdings" pitchFamily="2" charset="2"/>
              <a:buChar char="Ø"/>
            </a:pPr>
            <a:r>
              <a:rPr lang="it-IT" altLang="it-IT" sz="2400" smtClean="0">
                <a:solidFill>
                  <a:prstClr val="black"/>
                </a:solidFill>
              </a:rPr>
              <a:t>Diagnostic test for halitosis in saliva (detection of biogenic amines). Dry chemistry device.</a:t>
            </a:r>
          </a:p>
          <a:p>
            <a:pPr eaLnBrk="1" fontAlgn="base" hangingPunct="1">
              <a:spcBef>
                <a:spcPct val="50000"/>
              </a:spcBef>
              <a:spcAft>
                <a:spcPct val="0"/>
              </a:spcAft>
              <a:buFont typeface="Wingdings" pitchFamily="2" charset="2"/>
              <a:buNone/>
            </a:pPr>
            <a:endParaRPr lang="it-IT" altLang="it-IT" sz="2400" smtClean="0">
              <a:solidFill>
                <a:prstClr val="black"/>
              </a:solidFill>
            </a:endParaRPr>
          </a:p>
          <a:p>
            <a:pPr eaLnBrk="1" fontAlgn="base" hangingPunct="1">
              <a:spcBef>
                <a:spcPct val="50000"/>
              </a:spcBef>
              <a:spcAft>
                <a:spcPct val="0"/>
              </a:spcAft>
              <a:buFont typeface="Wingdings" pitchFamily="2" charset="2"/>
              <a:buNone/>
            </a:pPr>
            <a:endParaRPr lang="it-IT" altLang="it-IT" sz="2400" smtClean="0">
              <a:solidFill>
                <a:prstClr val="black"/>
              </a:solidFill>
            </a:endParaRPr>
          </a:p>
          <a:p>
            <a:pPr eaLnBrk="1" fontAlgn="base" hangingPunct="1">
              <a:spcBef>
                <a:spcPct val="50000"/>
              </a:spcBef>
              <a:spcAft>
                <a:spcPct val="0"/>
              </a:spcAft>
              <a:buFont typeface="Wingdings" pitchFamily="2" charset="2"/>
              <a:buChar char="Ø"/>
            </a:pPr>
            <a:r>
              <a:rPr lang="it-IT" altLang="it-IT" sz="2400" smtClean="0">
                <a:solidFill>
                  <a:prstClr val="black"/>
                </a:solidFill>
              </a:rPr>
              <a:t>Biogenic amines quantitative determinations in wine and beer, colourimetric analysis:</a:t>
            </a:r>
          </a:p>
          <a:p>
            <a:pPr eaLnBrk="1" fontAlgn="base" hangingPunct="1">
              <a:spcBef>
                <a:spcPct val="50000"/>
              </a:spcBef>
              <a:spcAft>
                <a:spcPct val="0"/>
              </a:spcAft>
              <a:buFont typeface="Wingdings" pitchFamily="2" charset="2"/>
              <a:buNone/>
            </a:pPr>
            <a:r>
              <a:rPr lang="it-IT" altLang="it-IT" sz="2400" smtClean="0">
                <a:solidFill>
                  <a:prstClr val="black"/>
                </a:solidFill>
              </a:rPr>
              <a:t>Key parameters for quality beverages !</a:t>
            </a:r>
          </a:p>
        </p:txBody>
      </p:sp>
      <p:pic>
        <p:nvPicPr>
          <p:cNvPr id="6150" name="Picture 18" descr="ANd9GcQwcfX15TLV5HEXIlaRRdLMPERoEkl8BsvxSnvwCuQ-ePjAqBhWcNMxMA">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363" y="5157788"/>
            <a:ext cx="69532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Picture 20" descr="ANd9GcRgTbWMHPVbBeJOs7VhW_2c5eN9Xjs5QqOOhhp1fBd1QT-DcCrqvFvrAQ">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403350" y="5089525"/>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Picture 22" descr="ANd9GcQzICyF-uRJDR3u_x90ulMDzoXvZrURn8ZlZruPmP0r1nOdKWYQlc8doHg">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987675" y="5089525"/>
            <a:ext cx="646113"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3" name="Line 23"/>
          <p:cNvSpPr>
            <a:spLocks noChangeShapeType="1"/>
          </p:cNvSpPr>
          <p:nvPr/>
        </p:nvSpPr>
        <p:spPr bwMode="auto">
          <a:xfrm>
            <a:off x="2411413" y="5665788"/>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prstClr val="black"/>
              </a:solidFill>
              <a:latin typeface="Arial" charset="0"/>
              <a:cs typeface="Arial" charset="0"/>
            </a:endParaRPr>
          </a:p>
        </p:txBody>
      </p:sp>
      <p:pic>
        <p:nvPicPr>
          <p:cNvPr id="6154" name="Picture 24" descr="ANd9GcRgTbWMHPVbBeJOs7VhW_2c5eN9Xjs5QqOOhhp1fBd1QT-DcCrqvFvrAQ">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35600" y="2420938"/>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5" name="Rectangle 25"/>
          <p:cNvSpPr>
            <a:spLocks noChangeArrowheads="1"/>
          </p:cNvSpPr>
          <p:nvPr/>
        </p:nvSpPr>
        <p:spPr bwMode="auto">
          <a:xfrm>
            <a:off x="6804025" y="1989138"/>
            <a:ext cx="142875" cy="1584325"/>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6156" name="Rectangle 26"/>
          <p:cNvSpPr>
            <a:spLocks noChangeArrowheads="1"/>
          </p:cNvSpPr>
          <p:nvPr/>
        </p:nvSpPr>
        <p:spPr bwMode="auto">
          <a:xfrm>
            <a:off x="6804025" y="2205038"/>
            <a:ext cx="142875"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6157" name="Rectangle 27"/>
          <p:cNvSpPr>
            <a:spLocks noChangeArrowheads="1"/>
          </p:cNvSpPr>
          <p:nvPr/>
        </p:nvSpPr>
        <p:spPr bwMode="auto">
          <a:xfrm>
            <a:off x="7812088" y="1989138"/>
            <a:ext cx="142875" cy="1584325"/>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6158" name="Rectangle 28"/>
          <p:cNvSpPr>
            <a:spLocks noChangeArrowheads="1"/>
          </p:cNvSpPr>
          <p:nvPr/>
        </p:nvSpPr>
        <p:spPr bwMode="auto">
          <a:xfrm>
            <a:off x="7812088" y="2205038"/>
            <a:ext cx="142875" cy="28892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it-IT" altLang="it-IT" smtClean="0">
              <a:solidFill>
                <a:prstClr val="black"/>
              </a:solidFill>
            </a:endParaRPr>
          </a:p>
        </p:txBody>
      </p:sp>
      <p:sp>
        <p:nvSpPr>
          <p:cNvPr id="6159" name="Line 29"/>
          <p:cNvSpPr>
            <a:spLocks noChangeShapeType="1"/>
          </p:cNvSpPr>
          <p:nvPr/>
        </p:nvSpPr>
        <p:spPr bwMode="auto">
          <a:xfrm>
            <a:off x="7092950" y="2852738"/>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mtClean="0">
              <a:solidFill>
                <a:prstClr val="black"/>
              </a:solidFill>
              <a:latin typeface="Arial" charset="0"/>
              <a:cs typeface="Arial" charset="0"/>
            </a:endParaRPr>
          </a:p>
        </p:txBody>
      </p:sp>
    </p:spTree>
    <p:extLst>
      <p:ext uri="{BB962C8B-B14F-4D97-AF65-F5344CB8AC3E}">
        <p14:creationId xmlns:p14="http://schemas.microsoft.com/office/powerpoint/2010/main" xmlns="" val="2645542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pic>
        <p:nvPicPr>
          <p:cNvPr id="8195" name="Picture 8" descr="sp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b="44777"/>
          <a:stretch>
            <a:fillRect/>
          </a:stretch>
        </p:blipFill>
        <p:spPr bwMode="auto">
          <a:xfrm>
            <a:off x="3203575" y="1628775"/>
            <a:ext cx="3455988" cy="22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 Box 12"/>
          <p:cNvSpPr txBox="1">
            <a:spLocks noChangeArrowheads="1"/>
          </p:cNvSpPr>
          <p:nvPr/>
        </p:nvSpPr>
        <p:spPr bwMode="auto">
          <a:xfrm>
            <a:off x="1692275" y="908050"/>
            <a:ext cx="69119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b="1" smtClean="0">
                <a:solidFill>
                  <a:prstClr val="black"/>
                </a:solidFill>
              </a:rPr>
              <a:t>FERRITIN BASED SCAFFOLDS FOR NANOTECHNOLGY</a:t>
            </a:r>
          </a:p>
        </p:txBody>
      </p:sp>
      <p:sp>
        <p:nvSpPr>
          <p:cNvPr id="8198" name="Text Box 13"/>
          <p:cNvSpPr txBox="1">
            <a:spLocks noChangeArrowheads="1"/>
          </p:cNvSpPr>
          <p:nvPr/>
        </p:nvSpPr>
        <p:spPr bwMode="auto">
          <a:xfrm>
            <a:off x="827088" y="4292600"/>
            <a:ext cx="7777162" cy="77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buFontTx/>
              <a:buChar char="-"/>
            </a:pPr>
            <a:r>
              <a:rPr lang="it-IT" altLang="it-IT" smtClean="0">
                <a:solidFill>
                  <a:prstClr val="black"/>
                </a:solidFill>
              </a:rPr>
              <a:t> Recombinant human ferritins for drug delivery and diagnostics</a:t>
            </a:r>
          </a:p>
          <a:p>
            <a:pPr eaLnBrk="1" fontAlgn="base" hangingPunct="1">
              <a:spcBef>
                <a:spcPct val="50000"/>
              </a:spcBef>
              <a:spcAft>
                <a:spcPct val="0"/>
              </a:spcAft>
              <a:buFontTx/>
              <a:buChar char="-"/>
            </a:pPr>
            <a:r>
              <a:rPr lang="it-IT" altLang="it-IT" smtClean="0">
                <a:solidFill>
                  <a:prstClr val="black"/>
                </a:solidFill>
              </a:rPr>
              <a:t> Thermostable ferritins for nanodot/nanophosphors assembly</a:t>
            </a:r>
          </a:p>
        </p:txBody>
      </p:sp>
    </p:spTree>
    <p:extLst>
      <p:ext uri="{BB962C8B-B14F-4D97-AF65-F5344CB8AC3E}">
        <p14:creationId xmlns:p14="http://schemas.microsoft.com/office/powerpoint/2010/main" xmlns="" val="2819752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2"/>
          <p:cNvSpPr txBox="1">
            <a:spLocks noChangeArrowheads="1"/>
          </p:cNvSpPr>
          <p:nvPr/>
        </p:nvSpPr>
        <p:spPr bwMode="auto">
          <a:xfrm>
            <a:off x="1536700" y="3729038"/>
            <a:ext cx="128588" cy="271462"/>
          </a:xfrm>
          <a:prstGeom prst="rect">
            <a:avLst/>
          </a:prstGeom>
          <a:solidFill>
            <a:schemeClr val="bg1"/>
          </a:solidFill>
          <a:ln w="9525">
            <a:noFill/>
            <a:miter lim="800000"/>
            <a:headEnd/>
            <a:tailEnd/>
          </a:ln>
        </p:spPr>
        <p:txBody>
          <a:bodyPr wrap="none">
            <a:spAutoFit/>
          </a:bodyPr>
          <a:lstStyle/>
          <a:p>
            <a:pPr algn="ctr">
              <a:defRPr/>
            </a:pPr>
            <a:endParaRPr lang="it-IT" b="1" dirty="0">
              <a:solidFill>
                <a:prstClr val="black"/>
              </a:solidFill>
              <a:cs typeface="Arial" charset="0"/>
            </a:endParaRPr>
          </a:p>
        </p:txBody>
      </p:sp>
      <p:sp>
        <p:nvSpPr>
          <p:cNvPr id="13" name="CasellaDiTesto 12"/>
          <p:cNvSpPr txBox="1"/>
          <p:nvPr/>
        </p:nvSpPr>
        <p:spPr>
          <a:xfrm>
            <a:off x="1071538" y="4000504"/>
            <a:ext cx="6500858" cy="1692771"/>
          </a:xfrm>
          <a:prstGeom prst="rect">
            <a:avLst/>
          </a:prstGeom>
          <a:noFill/>
          <a:scene3d>
            <a:camera prst="orthographicFront"/>
            <a:lightRig rig="brightRoom" dir="t"/>
          </a:scene3d>
        </p:spPr>
        <p:txBody>
          <a:bodyPr>
            <a:spAutoFit/>
            <a:scene3d>
              <a:camera prst="orthographicFront">
                <a:rot lat="0" lon="0" rev="0"/>
              </a:camera>
              <a:lightRig rig="brightRoom" dir="t"/>
            </a:scene3d>
            <a:sp3d extrusionH="57150" contourW="6350" prstMaterial="clear">
              <a:bevelT w="127000" h="31750" prst="relaxedInset"/>
              <a:extrusionClr>
                <a:schemeClr val="tx2">
                  <a:lumMod val="75000"/>
                </a:schemeClr>
              </a:extrusionClr>
              <a:contourClr>
                <a:schemeClr val="tx2">
                  <a:lumMod val="40000"/>
                  <a:lumOff val="60000"/>
                </a:schemeClr>
              </a:contourClr>
            </a:sp3d>
          </a:bodyPr>
          <a:lstStyle/>
          <a:p>
            <a:pPr>
              <a:defRPr/>
            </a:pPr>
            <a:r>
              <a:rPr lang="it-IT" sz="4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endParaRPr lang="it-IT" sz="3600" i="1" dirty="0">
              <a:solidFill>
                <a:prstClr val="black"/>
              </a:solidFill>
              <a:cs typeface="Arial" charset="0"/>
            </a:endParaRPr>
          </a:p>
          <a:p>
            <a:pPr>
              <a:defRPr/>
            </a:pPr>
            <a:r>
              <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rPr>
              <a:t>                 </a:t>
            </a:r>
          </a:p>
          <a:p>
            <a:pPr>
              <a:defRPr/>
            </a:pPr>
            <a:endParaRPr lang="it-IT" sz="28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Arial" charset="0"/>
            </a:endParaRPr>
          </a:p>
        </p:txBody>
      </p:sp>
      <p:sp>
        <p:nvSpPr>
          <p:cNvPr id="9" name="CasellaDiTesto 8"/>
          <p:cNvSpPr txBox="1"/>
          <p:nvPr/>
        </p:nvSpPr>
        <p:spPr>
          <a:xfrm>
            <a:off x="755650" y="620713"/>
            <a:ext cx="7929563" cy="823912"/>
          </a:xfrm>
          <a:prstGeom prst="rect">
            <a:avLst/>
          </a:prstGeom>
          <a:noFill/>
        </p:spPr>
        <p:txBody>
          <a:bodyPr>
            <a:spAutoFit/>
          </a:bodyPr>
          <a:lstStyle/>
          <a:p>
            <a:pPr fontAlgn="base">
              <a:spcBef>
                <a:spcPct val="0"/>
              </a:spcBef>
              <a:spcAft>
                <a:spcPct val="0"/>
              </a:spcAft>
              <a:defRPr/>
            </a:pPr>
            <a:r>
              <a:rPr lang="it-IT" dirty="0">
                <a:solidFill>
                  <a:prstClr val="black"/>
                </a:solidFill>
                <a:latin typeface="Arial" charset="0"/>
                <a:cs typeface="Arial" charset="0"/>
              </a:rPr>
              <a:t> </a:t>
            </a:r>
            <a:r>
              <a:rPr lang="it-IT" sz="2800" i="1" dirty="0" err="1">
                <a:solidFill>
                  <a:srgbClr val="1F497D">
                    <a:lumMod val="60000"/>
                    <a:lumOff val="40000"/>
                  </a:srgbClr>
                </a:solidFill>
                <a:latin typeface="Arial" charset="0"/>
                <a:cs typeface="Arial" charset="0"/>
              </a:rPr>
              <a:t>Proprietary</a:t>
            </a:r>
            <a:r>
              <a:rPr lang="it-IT" sz="2800" i="1" dirty="0">
                <a:solidFill>
                  <a:srgbClr val="1F497D">
                    <a:lumMod val="60000"/>
                    <a:lumOff val="40000"/>
                  </a:srgbClr>
                </a:solidFill>
                <a:latin typeface="Arial" charset="0"/>
                <a:cs typeface="Arial" charset="0"/>
              </a:rPr>
              <a:t> </a:t>
            </a:r>
            <a:r>
              <a:rPr lang="it-IT" sz="2800" i="1" dirty="0" err="1">
                <a:solidFill>
                  <a:srgbClr val="1F497D">
                    <a:lumMod val="60000"/>
                    <a:lumOff val="40000"/>
                  </a:srgbClr>
                </a:solidFill>
                <a:latin typeface="Arial" charset="0"/>
                <a:cs typeface="Arial" charset="0"/>
              </a:rPr>
              <a:t>separation</a:t>
            </a:r>
            <a:r>
              <a:rPr lang="it-IT" sz="2800" i="1" dirty="0">
                <a:solidFill>
                  <a:srgbClr val="1F497D">
                    <a:lumMod val="60000"/>
                    <a:lumOff val="40000"/>
                  </a:srgbClr>
                </a:solidFill>
                <a:latin typeface="Arial" charset="0"/>
                <a:cs typeface="Arial" charset="0"/>
              </a:rPr>
              <a:t>/</a:t>
            </a:r>
            <a:r>
              <a:rPr lang="it-IT" sz="2800" i="1" dirty="0" err="1">
                <a:solidFill>
                  <a:srgbClr val="1F497D">
                    <a:lumMod val="60000"/>
                    <a:lumOff val="40000"/>
                  </a:srgbClr>
                </a:solidFill>
                <a:latin typeface="Arial" charset="0"/>
                <a:cs typeface="Arial" charset="0"/>
              </a:rPr>
              <a:t>purification</a:t>
            </a:r>
            <a:r>
              <a:rPr lang="it-IT" sz="2800" i="1" dirty="0">
                <a:solidFill>
                  <a:srgbClr val="1F497D">
                    <a:lumMod val="60000"/>
                    <a:lumOff val="40000"/>
                  </a:srgbClr>
                </a:solidFill>
                <a:latin typeface="Arial" charset="0"/>
                <a:cs typeface="Arial" charset="0"/>
              </a:rPr>
              <a:t> </a:t>
            </a:r>
            <a:r>
              <a:rPr lang="it-IT" sz="2800" i="1" dirty="0" err="1">
                <a:solidFill>
                  <a:srgbClr val="1F497D">
                    <a:lumMod val="60000"/>
                    <a:lumOff val="40000"/>
                  </a:srgbClr>
                </a:solidFill>
                <a:latin typeface="Arial" charset="0"/>
                <a:cs typeface="Arial" charset="0"/>
              </a:rPr>
              <a:t>technologies</a:t>
            </a:r>
            <a:endParaRPr lang="it-IT" sz="2800" i="1" dirty="0">
              <a:solidFill>
                <a:srgbClr val="1F497D">
                  <a:lumMod val="60000"/>
                  <a:lumOff val="40000"/>
                </a:srgbClr>
              </a:solidFill>
              <a:latin typeface="Arial" charset="0"/>
              <a:cs typeface="Arial" charset="0"/>
            </a:endParaRPr>
          </a:p>
          <a:p>
            <a:pPr fontAlgn="base">
              <a:spcBef>
                <a:spcPct val="0"/>
              </a:spcBef>
              <a:spcAft>
                <a:spcPct val="0"/>
              </a:spcAft>
              <a:defRPr/>
            </a:pPr>
            <a:endParaRPr lang="it-IT" sz="2000" i="1" dirty="0">
              <a:solidFill>
                <a:srgbClr val="1F497D"/>
              </a:solidFill>
              <a:latin typeface="Arial" charset="0"/>
              <a:cs typeface="Arial" charset="0"/>
            </a:endParaRPr>
          </a:p>
        </p:txBody>
      </p:sp>
      <p:pic>
        <p:nvPicPr>
          <p:cNvPr id="9221" name="Picture 6" descr="monolita rg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9425" y="1643063"/>
            <a:ext cx="1806575" cy="2887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CasellaDiTesto 10"/>
          <p:cNvSpPr txBox="1">
            <a:spLocks noChangeArrowheads="1"/>
          </p:cNvSpPr>
          <p:nvPr/>
        </p:nvSpPr>
        <p:spPr bwMode="auto">
          <a:xfrm>
            <a:off x="785813" y="5327650"/>
            <a:ext cx="8072437"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it-IT" altLang="it-IT" sz="2800" i="1" smtClean="0">
                <a:solidFill>
                  <a:prstClr val="black"/>
                </a:solidFill>
                <a:latin typeface="Arial" charset="0"/>
                <a:cs typeface="Arial" charset="0"/>
              </a:rPr>
              <a:t>MOnoLithic HPLC Columns  </a:t>
            </a:r>
            <a:r>
              <a:rPr lang="it-IT" altLang="it-IT" sz="2800" smtClean="0">
                <a:solidFill>
                  <a:prstClr val="black"/>
                </a:solidFill>
                <a:latin typeface="Arial" charset="0"/>
                <a:cs typeface="Arial" charset="0"/>
              </a:rPr>
              <a:t>Separation/purification of drugs, metabolites, pesticides, bioproducts, plasma proteins</a:t>
            </a:r>
          </a:p>
        </p:txBody>
      </p:sp>
      <p:grpSp>
        <p:nvGrpSpPr>
          <p:cNvPr id="9223" name="Gruppo 15"/>
          <p:cNvGrpSpPr>
            <a:grpSpLocks/>
          </p:cNvGrpSpPr>
          <p:nvPr/>
        </p:nvGrpSpPr>
        <p:grpSpPr bwMode="auto">
          <a:xfrm>
            <a:off x="2857500" y="1143000"/>
            <a:ext cx="5429250" cy="4000500"/>
            <a:chOff x="1386472" y="457200"/>
            <a:chExt cx="5226050" cy="3787775"/>
          </a:xfrm>
        </p:grpSpPr>
        <p:pic>
          <p:nvPicPr>
            <p:cNvPr id="9225" name="Oggetto 1"/>
            <p:cNvPicPr>
              <a:picLocks noChangeArrowheads="1"/>
            </p:cNvPicPr>
            <p:nvPr/>
          </p:nvPicPr>
          <p:blipFill>
            <a:blip r:embed="rId3" cstate="print">
              <a:extLst>
                <a:ext uri="{28A0092B-C50C-407E-A947-70E740481C1C}">
                  <a14:useLocalDpi xmlns:a14="http://schemas.microsoft.com/office/drawing/2010/main" xmlns="" val="0"/>
                </a:ext>
              </a:extLst>
            </a:blip>
            <a:srcRect t="-146" b="-204"/>
            <a:stretch>
              <a:fillRect/>
            </a:stretch>
          </p:blipFill>
          <p:spPr bwMode="auto">
            <a:xfrm>
              <a:off x="1386472" y="457200"/>
              <a:ext cx="5226050"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4"/>
            <p:cNvSpPr txBox="1">
              <a:spLocks noChangeArrowheads="1"/>
            </p:cNvSpPr>
            <p:nvPr/>
          </p:nvSpPr>
          <p:spPr bwMode="auto">
            <a:xfrm>
              <a:off x="1600200" y="1285875"/>
              <a:ext cx="165735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ts val="1000"/>
                </a:spcAft>
                <a:buFontTx/>
                <a:buNone/>
              </a:pPr>
              <a:r>
                <a:rPr lang="it-IT" altLang="it-IT" sz="1000" u="sng" smtClean="0">
                  <a:solidFill>
                    <a:srgbClr val="996633"/>
                  </a:solidFill>
                  <a:latin typeface="Comic Sans MS" pitchFamily="66" charset="0"/>
                  <a:cs typeface="Arial" charset="0"/>
                </a:rPr>
                <a:t>Nano</a:t>
              </a:r>
              <a:r>
                <a:rPr lang="it-IT" altLang="it-IT" sz="1000" smtClean="0">
                  <a:solidFill>
                    <a:srgbClr val="996633"/>
                  </a:solidFill>
                  <a:latin typeface="Comic Sans MS" pitchFamily="66" charset="0"/>
                  <a:cs typeface="Arial" charset="0"/>
                </a:rPr>
                <a:t>  I.D. [20-150] </a:t>
              </a:r>
              <a:r>
                <a:rPr lang="it-IT" altLang="it-IT" sz="1000" smtClean="0">
                  <a:solidFill>
                    <a:srgbClr val="996633"/>
                  </a:solidFill>
                  <a:latin typeface="Symbol" pitchFamily="18" charset="2"/>
                  <a:cs typeface="Arial" charset="0"/>
                </a:rPr>
                <a:t>m</a:t>
              </a:r>
              <a:r>
                <a:rPr lang="it-IT" altLang="it-IT" sz="1000" smtClean="0">
                  <a:solidFill>
                    <a:srgbClr val="996633"/>
                  </a:solidFill>
                  <a:latin typeface="Comic Sans MS" pitchFamily="66" charset="0"/>
                  <a:cs typeface="Arial" charset="0"/>
                </a:rPr>
                <a:t>m</a:t>
              </a:r>
              <a:endParaRPr lang="it-IT" altLang="it-IT" sz="1800" smtClean="0">
                <a:solidFill>
                  <a:prstClr val="black"/>
                </a:solidFill>
                <a:latin typeface="Arial" charset="0"/>
                <a:cs typeface="Arial" charset="0"/>
              </a:endParaRPr>
            </a:p>
          </p:txBody>
        </p:sp>
        <p:sp>
          <p:nvSpPr>
            <p:cNvPr id="9227" name="Text Box 5"/>
            <p:cNvSpPr txBox="1">
              <a:spLocks noChangeArrowheads="1"/>
            </p:cNvSpPr>
            <p:nvPr/>
          </p:nvSpPr>
          <p:spPr bwMode="auto">
            <a:xfrm>
              <a:off x="1952625" y="533400"/>
              <a:ext cx="200977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ts val="1000"/>
                </a:spcAft>
                <a:buFontTx/>
                <a:buNone/>
              </a:pPr>
              <a:r>
                <a:rPr lang="it-IT" altLang="it-IT" sz="1000" u="sng" smtClean="0">
                  <a:solidFill>
                    <a:srgbClr val="996633"/>
                  </a:solidFill>
                  <a:latin typeface="Comic Sans MS" pitchFamily="66" charset="0"/>
                  <a:cs typeface="Arial" charset="0"/>
                </a:rPr>
                <a:t>Capillary</a:t>
              </a:r>
              <a:r>
                <a:rPr lang="it-IT" altLang="it-IT" sz="1000" smtClean="0">
                  <a:solidFill>
                    <a:srgbClr val="996633"/>
                  </a:solidFill>
                  <a:latin typeface="Comic Sans MS" pitchFamily="66" charset="0"/>
                  <a:cs typeface="Arial" charset="0"/>
                </a:rPr>
                <a:t>  I.D. [150-530] </a:t>
              </a:r>
              <a:r>
                <a:rPr lang="it-IT" altLang="it-IT" sz="1000" smtClean="0">
                  <a:solidFill>
                    <a:srgbClr val="996633"/>
                  </a:solidFill>
                  <a:latin typeface="Symbol" pitchFamily="18" charset="2"/>
                  <a:cs typeface="Arial" charset="0"/>
                </a:rPr>
                <a:t>m</a:t>
              </a:r>
              <a:r>
                <a:rPr lang="it-IT" altLang="it-IT" sz="1000" smtClean="0">
                  <a:solidFill>
                    <a:srgbClr val="996633"/>
                  </a:solidFill>
                  <a:latin typeface="Comic Sans MS" pitchFamily="66" charset="0"/>
                  <a:cs typeface="Arial" charset="0"/>
                </a:rPr>
                <a:t>m</a:t>
              </a:r>
              <a:endParaRPr lang="it-IT" altLang="it-IT" sz="1800" smtClean="0">
                <a:solidFill>
                  <a:prstClr val="black"/>
                </a:solidFill>
                <a:latin typeface="Arial" charset="0"/>
                <a:cs typeface="Arial" charset="0"/>
              </a:endParaRPr>
            </a:p>
          </p:txBody>
        </p:sp>
        <p:sp>
          <p:nvSpPr>
            <p:cNvPr id="9228" name="Text Box 6"/>
            <p:cNvSpPr txBox="1">
              <a:spLocks noChangeArrowheads="1"/>
            </p:cNvSpPr>
            <p:nvPr/>
          </p:nvSpPr>
          <p:spPr bwMode="auto">
            <a:xfrm>
              <a:off x="1714500" y="2819400"/>
              <a:ext cx="10953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ts val="1000"/>
                </a:spcAft>
                <a:buFontTx/>
                <a:buNone/>
              </a:pPr>
              <a:r>
                <a:rPr lang="it-IT" altLang="it-IT" sz="1000" smtClean="0">
                  <a:solidFill>
                    <a:prstClr val="black"/>
                  </a:solidFill>
                  <a:latin typeface="Comic Sans MS" pitchFamily="66" charset="0"/>
                  <a:cs typeface="Arial" charset="0"/>
                </a:rPr>
                <a:t>I.D. 1.0-2.0 mm</a:t>
              </a:r>
              <a:endParaRPr lang="it-IT" altLang="it-IT" sz="1800" smtClean="0">
                <a:solidFill>
                  <a:prstClr val="black"/>
                </a:solidFill>
                <a:latin typeface="Arial" charset="0"/>
                <a:cs typeface="Arial" charset="0"/>
              </a:endParaRPr>
            </a:p>
          </p:txBody>
        </p:sp>
        <p:sp>
          <p:nvSpPr>
            <p:cNvPr id="9229" name="Text Box 7"/>
            <p:cNvSpPr txBox="1">
              <a:spLocks noChangeArrowheads="1"/>
            </p:cNvSpPr>
            <p:nvPr/>
          </p:nvSpPr>
          <p:spPr bwMode="auto">
            <a:xfrm>
              <a:off x="2066925" y="3057525"/>
              <a:ext cx="10953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ts val="1000"/>
                </a:spcAft>
                <a:buFontTx/>
                <a:buNone/>
              </a:pPr>
              <a:r>
                <a:rPr lang="it-IT" altLang="it-IT" sz="1000" smtClean="0">
                  <a:solidFill>
                    <a:prstClr val="black"/>
                  </a:solidFill>
                  <a:latin typeface="Comic Sans MS" pitchFamily="66" charset="0"/>
                  <a:cs typeface="Arial" charset="0"/>
                </a:rPr>
                <a:t>I.D. 4.00 mm</a:t>
              </a:r>
              <a:endParaRPr lang="it-IT" altLang="it-IT" sz="1800" smtClean="0">
                <a:solidFill>
                  <a:prstClr val="black"/>
                </a:solidFill>
                <a:latin typeface="Arial" charset="0"/>
                <a:cs typeface="Arial" charset="0"/>
              </a:endParaRPr>
            </a:p>
          </p:txBody>
        </p:sp>
        <p:sp>
          <p:nvSpPr>
            <p:cNvPr id="9230" name="Text Box 8"/>
            <p:cNvSpPr txBox="1">
              <a:spLocks noChangeArrowheads="1"/>
            </p:cNvSpPr>
            <p:nvPr/>
          </p:nvSpPr>
          <p:spPr bwMode="auto">
            <a:xfrm>
              <a:off x="2657475" y="3238500"/>
              <a:ext cx="10953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ts val="1000"/>
                </a:spcAft>
                <a:buFontTx/>
                <a:buNone/>
              </a:pPr>
              <a:r>
                <a:rPr lang="it-IT" altLang="it-IT" sz="1000" smtClean="0">
                  <a:solidFill>
                    <a:prstClr val="black"/>
                  </a:solidFill>
                  <a:latin typeface="Comic Sans MS" pitchFamily="66" charset="0"/>
                  <a:cs typeface="Arial" charset="0"/>
                </a:rPr>
                <a:t>I.D. 4.00 mm</a:t>
              </a:r>
              <a:endParaRPr lang="it-IT" altLang="it-IT" sz="1800" smtClean="0">
                <a:solidFill>
                  <a:prstClr val="black"/>
                </a:solidFill>
                <a:latin typeface="Arial" charset="0"/>
                <a:cs typeface="Arial" charset="0"/>
              </a:endParaRPr>
            </a:p>
          </p:txBody>
        </p:sp>
        <p:sp>
          <p:nvSpPr>
            <p:cNvPr id="9231" name="Text Box 9"/>
            <p:cNvSpPr txBox="1">
              <a:spLocks noChangeArrowheads="1"/>
            </p:cNvSpPr>
            <p:nvPr/>
          </p:nvSpPr>
          <p:spPr bwMode="auto">
            <a:xfrm>
              <a:off x="3124200" y="3581400"/>
              <a:ext cx="10953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ts val="1000"/>
                </a:spcAft>
                <a:buFontTx/>
                <a:buNone/>
              </a:pPr>
              <a:r>
                <a:rPr lang="it-IT" altLang="it-IT" sz="1000" smtClean="0">
                  <a:solidFill>
                    <a:prstClr val="black"/>
                  </a:solidFill>
                  <a:latin typeface="Comic Sans MS" pitchFamily="66" charset="0"/>
                  <a:cs typeface="Arial" charset="0"/>
                </a:rPr>
                <a:t>SPE cartridges</a:t>
              </a:r>
              <a:endParaRPr lang="it-IT" altLang="it-IT" sz="1800" smtClean="0">
                <a:solidFill>
                  <a:prstClr val="black"/>
                </a:solidFill>
                <a:latin typeface="Arial" charset="0"/>
                <a:cs typeface="Arial" charset="0"/>
              </a:endParaRPr>
            </a:p>
          </p:txBody>
        </p:sp>
      </p:grpSp>
      <p:pic>
        <p:nvPicPr>
          <p:cNvPr id="9224" name="Picture 16" descr="sp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773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3653169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niverso">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4.xml><?xml version="1.0" encoding="utf-8"?>
<a:theme xmlns:a="http://schemas.openxmlformats.org/drawingml/2006/main" name="2_Tema di Office">
  <a:themeElements>
    <a:clrScheme name="Tema di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ema di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3366FF"/>
            </a:gs>
            <a:gs pos="100000">
              <a:srgbClr val="CCCCFF"/>
            </a:gs>
          </a:gsLst>
          <a:path path="rect">
            <a:fillToRect r="100000" b="100000"/>
          </a:path>
        </a:gradFill>
        <a:ln w="9525" cap="flat" cmpd="sng" algn="ctr">
          <a:solidFill>
            <a:srgbClr val="000080"/>
          </a:solidFill>
          <a:prstDash val="solid"/>
          <a:round/>
          <a:headEnd type="none" w="med" len="med"/>
          <a:tailEnd type="none" w="med" len="med"/>
        </a:ln>
        <a:effectLst>
          <a:prstShdw prst="shdw17" dist="17961" dir="2700000">
            <a:srgbClr val="000080">
              <a:gamma/>
              <a:shade val="60000"/>
              <a:invGamma/>
            </a:srgbClr>
          </a:prst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0">
          <a:gsLst>
            <a:gs pos="0">
              <a:srgbClr val="3366FF"/>
            </a:gs>
            <a:gs pos="100000">
              <a:srgbClr val="CCCCFF"/>
            </a:gs>
          </a:gsLst>
          <a:path path="rect">
            <a:fillToRect r="100000" b="100000"/>
          </a:path>
        </a:gradFill>
        <a:ln w="9525" cap="flat" cmpd="sng" algn="ctr">
          <a:solidFill>
            <a:srgbClr val="000080"/>
          </a:solidFill>
          <a:prstDash val="solid"/>
          <a:round/>
          <a:headEnd type="none" w="med" len="med"/>
          <a:tailEnd type="none" w="med" len="med"/>
        </a:ln>
        <a:effectLst>
          <a:prstShdw prst="shdw17" dist="17961" dir="2700000">
            <a:srgbClr val="000080">
              <a:gamma/>
              <a:shade val="60000"/>
              <a:invGamma/>
            </a:srgbClr>
          </a:prst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a di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ema di Office">
  <a:themeElements>
    <a:clrScheme name="1_Tema di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ema di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Tema di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1346</Words>
  <Application>Microsoft Office PowerPoint</Application>
  <PresentationFormat>On-screen Show (4:3)</PresentationFormat>
  <Paragraphs>311</Paragraphs>
  <Slides>33</Slides>
  <Notes>1</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33</vt:i4>
      </vt:variant>
    </vt:vector>
  </HeadingPairs>
  <TitlesOfParts>
    <vt:vector size="40" baseType="lpstr">
      <vt:lpstr>Tema di Office</vt:lpstr>
      <vt:lpstr>1_Tema di Office</vt:lpstr>
      <vt:lpstr>Filo</vt:lpstr>
      <vt:lpstr>2_Tema di Office</vt:lpstr>
      <vt:lpstr>3_Tema di Office</vt:lpstr>
      <vt:lpstr>Graph</vt:lpstr>
      <vt:lpstr>CS ChemDraw Drawing</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Mattia</dc:creator>
  <cp:lastModifiedBy>Bruno</cp:lastModifiedBy>
  <cp:revision>78</cp:revision>
  <dcterms:created xsi:type="dcterms:W3CDTF">2015-05-04T14:36:03Z</dcterms:created>
  <dcterms:modified xsi:type="dcterms:W3CDTF">2015-05-19T05:24:31Z</dcterms:modified>
</cp:coreProperties>
</file>